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56" r:id="rId3"/>
    <p:sldId id="332" r:id="rId4"/>
    <p:sldId id="327" r:id="rId5"/>
    <p:sldId id="328" r:id="rId6"/>
    <p:sldId id="329" r:id="rId7"/>
    <p:sldId id="330" r:id="rId8"/>
    <p:sldId id="331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8" d="100"/>
          <a:sy n="88" d="100"/>
        </p:scale>
        <p:origin x="494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viewProps" Target="viewProps.xml"/><Relationship Id="rId5" Type="http://schemas.openxmlformats.org/officeDocument/2006/relationships/slide" Target="slides/slide3.xml"/><Relationship Id="rId10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B35F4F-D749-A41C-65A8-60E40453E35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96CF301-78A0-56D8-8977-4C96C8B65DF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0C2CDB8-C2FA-41C5-6944-0C46E95B9B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4C4E42-834A-49B2-A1C6-5544F2B93BAB}" type="datetimeFigureOut">
              <a:rPr lang="en-GB" smtClean="0"/>
              <a:t>02/08/2023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EAC3F85-C5DD-A24B-A881-BE5FA1B6E6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DB95058-1B99-125C-04D9-EFCA4B7A2B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26AA3D-4B66-4A5F-91A5-DD915BDF85F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168297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F38305-58CC-A6A2-90CB-3926AA1238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91132CE-3595-23CA-DEBE-C38157C4AAE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3F5E98F-8276-E759-C2D2-B5953EB45D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4C4E42-834A-49B2-A1C6-5544F2B93BAB}" type="datetimeFigureOut">
              <a:rPr lang="en-GB" smtClean="0"/>
              <a:t>02/08/2023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328CE8B-610C-C66B-6C76-A06F6A8E2F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3B46DA-6E05-8D77-50F7-02F8C33FE8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26AA3D-4B66-4A5F-91A5-DD915BDF85F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919036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DE32458-18C6-F640-22FA-36142FD10A1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0FA82E2-4C7A-569F-1A2D-BFEF90D5948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A62CBA1-C25A-1173-E0D4-CE6E6D7CFE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4C4E42-834A-49B2-A1C6-5544F2B93BAB}" type="datetimeFigureOut">
              <a:rPr lang="en-GB" smtClean="0"/>
              <a:t>02/08/2023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B82347F-29B3-9EFA-894C-D664DCE511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5309AFA-6A3B-EE89-03C8-BF3A491FAB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26AA3D-4B66-4A5F-91A5-DD915BDF85F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0402366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99DE73-92DC-4140-B7F2-2FBEEC8A6DC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004FF71-F576-DE41-A375-CC49F95FD64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D74F1A8-5AEF-B147-AC67-9DD077A3EBE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A45D776-DFD8-C74E-B559-F6294627FA72}" type="datetimeFigureOut">
              <a:rPr lang="en-US" smtClean="0"/>
              <a:t>8/2/2023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C492104-CB65-9D4B-9350-3CF2F1C773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2987B8D-6964-7445-9283-EAE034E865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6EF8711-DCBC-F943-822A-6EFFA44D19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509037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758441-4DDD-314C-BFDA-103C29401B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8F60981-51AB-914E-9451-941DCF9AA0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E54724E-07E3-F540-9D31-E1ADFF47AEE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A45D776-DFD8-C74E-B559-F6294627FA72}" type="datetimeFigureOut">
              <a:rPr lang="en-US" smtClean="0"/>
              <a:t>8/2/2023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8B48C02-C3BA-6A4D-88C2-7B371567AF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118FD4D-EBA8-1A4F-98EE-861B00F9F4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6EF8711-DCBC-F943-822A-6EFFA44D19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881836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028B40-B045-6745-9F58-EB9D2301FA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34C13D6-BB86-4545-B3CB-D9D52ABF555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EB7AB6F-CA06-014D-A7B5-0C5F7C6979F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A45D776-DFD8-C74E-B559-F6294627FA72}" type="datetimeFigureOut">
              <a:rPr lang="en-US" smtClean="0"/>
              <a:t>8/2/2023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8A4CA93-5102-C34E-94BC-626184EA48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3A1AF01-D61A-6D42-9827-3EB7358BCC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6EF8711-DCBC-F943-822A-6EFFA44D19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524473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731128-0589-0C48-B9CE-32E5823529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4A26B1-68FA-6E4C-86F7-4ED0321967D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0DC7C88-E4D3-8A4B-BF09-7E467237187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A218D45-D9EC-3C4D-8581-52288690CC0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A45D776-DFD8-C74E-B559-F6294627FA72}" type="datetimeFigureOut">
              <a:rPr lang="en-US" smtClean="0"/>
              <a:t>8/2/2023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36C6106-FCC6-1240-8AFC-BBEA466492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C29E613-077F-7E49-8212-B36CA10114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6EF8711-DCBC-F943-822A-6EFFA44D19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558203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780A5C-4B13-D843-9D2F-77449D96AF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FD3E4E1-0D3B-834F-B466-ACAEB53F7F9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2283946-D703-8244-947A-3B57AD6B2A7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7723229-C28D-884E-92BE-B142E52A6BA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62CA841-AC29-9F4E-8353-EA8D987711A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613D9D3-344E-1943-AFCE-13F9FAFBDF2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A45D776-DFD8-C74E-B559-F6294627FA72}" type="datetimeFigureOut">
              <a:rPr lang="en-US" smtClean="0"/>
              <a:t>8/2/2023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1C99634-0882-7F48-AC39-14184867F2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E92B88B-691F-5743-9134-3F56AA2A23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6EF8711-DCBC-F943-822A-6EFFA44D19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471861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7F578E-ED6B-D44E-9A43-08C95ED35C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8DACC21-D220-1A47-B6A0-5B8B88461E7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A45D776-DFD8-C74E-B559-F6294627FA72}" type="datetimeFigureOut">
              <a:rPr lang="en-US" smtClean="0"/>
              <a:t>8/2/2023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BE64B37-D14D-7E4A-A5F3-897068053E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A83F3F2-E9FD-3D41-B961-4A0D684420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6EF8711-DCBC-F943-822A-6EFFA44D19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662489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1946955-64CF-744B-B042-7F3C4E4E81C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A45D776-DFD8-C74E-B559-F6294627FA72}" type="datetimeFigureOut">
              <a:rPr lang="en-US" smtClean="0"/>
              <a:t>8/2/2023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B2D99E7-D382-4548-8CB3-06B8EED7A2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442224C-B5C2-D749-82A2-BFBE2914BA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6EF8711-DCBC-F943-822A-6EFFA44D19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118104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DFEBE6-14E4-B74A-A89F-802AC3CC43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123F17-8553-734D-B654-8C66A7E23D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E1BF492-8004-F845-9F46-C1F4FAC353D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6A451F2-6EB9-8141-85E1-73A867E4526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A45D776-DFD8-C74E-B559-F6294627FA72}" type="datetimeFigureOut">
              <a:rPr lang="en-US" smtClean="0"/>
              <a:t>8/2/2023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9D5730E-C722-9641-B7DC-219DD65482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49E8620-D066-7241-A9FE-1BF1BB4434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6EF8711-DCBC-F943-822A-6EFFA44D19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25410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5D4498-4AFB-87BC-C697-8D90BBD975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4F5A9A-725E-2F2C-B9DE-BA334F474DB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0E337E0-4214-08C1-FB5C-29EFCA68DF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4C4E42-834A-49B2-A1C6-5544F2B93BAB}" type="datetimeFigureOut">
              <a:rPr lang="en-GB" smtClean="0"/>
              <a:t>02/08/2023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5646ADE-086F-6F36-C69D-DB3A919A65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B78C740-858F-C180-C2E3-B70071AE7F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26AA3D-4B66-4A5F-91A5-DD915BDF85F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5931091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764BFC-046D-3A43-8BD4-BE3972421F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210218B-6EBF-9042-83D9-D03272487C7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F007F58-0119-B942-9A3B-35E9CEA9A7E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C4478C2-4790-0945-916E-1D961791ECA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A45D776-DFD8-C74E-B559-F6294627FA72}" type="datetimeFigureOut">
              <a:rPr lang="en-US" smtClean="0"/>
              <a:t>8/2/2023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9DCA4CF-41B6-A541-862D-73C6E87205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427246A-7A05-3D43-9462-A8327CD4D2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6EF8711-DCBC-F943-822A-6EFFA44D19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377138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4E5A4A-F407-FB4A-B4AB-A335DB51CA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F483DF5-91A4-C649-80C0-2847F2505F9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4ADAB90-51E2-E64F-8AA2-11F010AEAD1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A45D776-DFD8-C74E-B559-F6294627FA72}" type="datetimeFigureOut">
              <a:rPr lang="en-US" smtClean="0"/>
              <a:t>8/2/2023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9B5CFC8-0554-9C45-8D60-DD130C6EE0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5E783C7-AA4E-E845-AE01-09FD4D8523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6EF8711-DCBC-F943-822A-6EFFA44D19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338766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0089230-AE71-F34E-90E7-155B05D1B35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4CDDD53-7084-AA42-A4BF-88F3C6EBB60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D68FB29-9560-8C44-A404-642098F5D77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A45D776-DFD8-C74E-B559-F6294627FA72}" type="datetimeFigureOut">
              <a:rPr lang="en-US" smtClean="0"/>
              <a:t>8/2/2023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9E7DB45-416E-0B41-BC61-1C9F12DAA0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31C1DA2-B3C4-D34F-9FE7-9BF47B7A09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6EF8711-DCBC-F943-822A-6EFFA44D19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96935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33B7F7-5BB1-03F4-1EA4-136DE06277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882CB41-0FF3-DD97-0807-6A96B8ABE83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2749C26-AB57-6B16-EE41-571DCD1811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4C4E42-834A-49B2-A1C6-5544F2B93BAB}" type="datetimeFigureOut">
              <a:rPr lang="en-GB" smtClean="0"/>
              <a:t>02/08/2023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9AFFECC-B222-552C-8535-2D678612B2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B24CE22-F273-492B-FB28-C97EABDFEC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26AA3D-4B66-4A5F-91A5-DD915BDF85F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932644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D64B63-6B67-F6D2-AF5D-0A4228D7E6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A5CCF0-1A3B-4BB6-A39E-EA370D3AB78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07A754B-A5C9-AFEA-64C3-B1F672A2809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F56BA51-BFE8-E810-8939-4C31A32780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4C4E42-834A-49B2-A1C6-5544F2B93BAB}" type="datetimeFigureOut">
              <a:rPr lang="en-GB" smtClean="0"/>
              <a:t>02/08/2023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1526A84-8DDC-B628-5456-D4524C258D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EF36A74-DAE0-3C1C-BEB4-DD3E9D712D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26AA3D-4B66-4A5F-91A5-DD915BDF85F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088489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F570C6-A5D8-390C-1834-092DD2B7B5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72982B5-BC39-5B41-11F7-C2310583828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32A7A39-76A0-22EC-5DBD-74956BF8E70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E257BAA-5FED-E5F6-C2FE-3070039B680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B91735D-823B-C9B5-327B-963BA18C409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7899C95-4C74-CBEF-D08C-1E836E2571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4C4E42-834A-49B2-A1C6-5544F2B93BAB}" type="datetimeFigureOut">
              <a:rPr lang="en-GB" smtClean="0"/>
              <a:t>02/08/2023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448EB8C-3F20-3C91-44DB-363C3505A6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06C26E4-1F9A-46EA-6C7B-BBE5B8D92C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26AA3D-4B66-4A5F-91A5-DD915BDF85F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932031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602289-E0F7-D81C-109A-6079DB8951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1717A20-FBAB-0053-3A5D-CCBAFD296A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4C4E42-834A-49B2-A1C6-5544F2B93BAB}" type="datetimeFigureOut">
              <a:rPr lang="en-GB" smtClean="0"/>
              <a:t>02/08/2023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F2683E5-6399-CF58-1C39-1396E4C768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DA45C68-42D5-8E36-1FDB-F9D9803B30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26AA3D-4B66-4A5F-91A5-DD915BDF85F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189651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2B42EB7-8E0E-71FD-4EB0-1120826DEF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4C4E42-834A-49B2-A1C6-5544F2B93BAB}" type="datetimeFigureOut">
              <a:rPr lang="en-GB" smtClean="0"/>
              <a:t>02/08/2023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AAE294B-CB3D-4D09-6EF9-26E3D8F1EC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9655885-0C1E-C660-13CD-78508E3F20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26AA3D-4B66-4A5F-91A5-DD915BDF85F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374382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EAAF54-EF27-B657-ACAE-E3D2A22705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F0EEC0-6E76-5BC7-61AE-396E867533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5CEAE69-EB6C-2017-77A7-8005C99CD3C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0BB0A70-524C-0E5F-340D-94F50AB9F8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4C4E42-834A-49B2-A1C6-5544F2B93BAB}" type="datetimeFigureOut">
              <a:rPr lang="en-GB" smtClean="0"/>
              <a:t>02/08/2023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C8B4072-FBB8-3D29-9D93-4A2A51C556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F8E0725-38B3-73BD-E519-F8E5273F36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26AA3D-4B66-4A5F-91A5-DD915BDF85F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632452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6A3257-A90E-044B-0B3A-568E3E6F0B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8D2F99A-956A-BD6A-2952-79C53F11CFA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3660442-4A13-1F23-57B4-ABCE37052DF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9EEF09F-C84F-C752-C233-C8071F7CBD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4C4E42-834A-49B2-A1C6-5544F2B93BAB}" type="datetimeFigureOut">
              <a:rPr lang="en-GB" smtClean="0"/>
              <a:t>02/08/2023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71A77BC-4B62-232F-808B-D510F3B242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AA5E36E-4BAE-C7EF-2DB1-3BC9DC928D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26AA3D-4B66-4A5F-91A5-DD915BDF85F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860287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D699D43-2ED5-FC1A-3A09-BE637EDB28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DCC1B29-D29F-5CF7-545C-6C552E34A34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9A64DB8-38EC-8AE5-3F18-4EBE6B2CFF0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4C4E42-834A-49B2-A1C6-5544F2B93BAB}" type="datetimeFigureOut">
              <a:rPr lang="en-GB" smtClean="0"/>
              <a:t>02/08/2023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BD4A4D8-B6D5-B9C0-1D4F-3F539059155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EBDD998-C232-C242-AF5C-8F184856396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26AA3D-4B66-4A5F-91A5-DD915BDF85F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218656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hape, circle&#10;&#10;Description automatically generated">
            <a:extLst>
              <a:ext uri="{FF2B5EF4-FFF2-40B4-BE49-F238E27FC236}">
                <a16:creationId xmlns:a16="http://schemas.microsoft.com/office/drawing/2014/main" id="{2CCF4305-5030-8F4E-8B20-D52ABC950D66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27300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e-lfh.org.uk/programmes/children-and-young-peoples-asthma/" TargetMode="Externa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76F2170-7772-1A7C-A6E4-1821FA760A0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96106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C430E9-C9C9-1ED1-D31B-8A54ADE91D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8337" y="-381749"/>
            <a:ext cx="10515600" cy="1325563"/>
          </a:xfrm>
        </p:spPr>
        <p:txBody>
          <a:bodyPr/>
          <a:lstStyle/>
          <a:p>
            <a:br>
              <a:rPr lang="en-GB" dirty="0"/>
            </a:br>
            <a:r>
              <a:rPr lang="en-GB" dirty="0"/>
              <a:t>   </a:t>
            </a:r>
            <a:r>
              <a:rPr lang="en-GB" b="1" dirty="0">
                <a:solidFill>
                  <a:srgbClr val="7030A0"/>
                </a:solidFill>
              </a:rPr>
              <a:t>Asthma Friendly schools accreditation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AE6E4A-982F-7F4F-720A-615FBD9C45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8337" y="1981742"/>
            <a:ext cx="10515600" cy="4351338"/>
          </a:xfrm>
        </p:spPr>
        <p:txBody>
          <a:bodyPr/>
          <a:lstStyle/>
          <a:p>
            <a:r>
              <a:rPr lang="en-GB" b="1" dirty="0">
                <a:solidFill>
                  <a:srgbClr val="7030A0"/>
                </a:solidFill>
              </a:rPr>
              <a:t>Your child’s school has signed up to become an asthma friendly school</a:t>
            </a:r>
          </a:p>
          <a:p>
            <a:r>
              <a:rPr lang="en-GB" b="1" dirty="0">
                <a:solidFill>
                  <a:srgbClr val="7030A0"/>
                </a:solidFill>
              </a:rPr>
              <a:t>What does this mean for you and your child?</a:t>
            </a:r>
          </a:p>
          <a:p>
            <a:endParaRPr lang="en-GB" dirty="0">
              <a:solidFill>
                <a:srgbClr val="7030A0"/>
              </a:solidFill>
            </a:endParaRPr>
          </a:p>
          <a:p>
            <a:pPr lvl="1"/>
            <a:r>
              <a:rPr lang="en-GB" dirty="0">
                <a:solidFill>
                  <a:srgbClr val="7030A0"/>
                </a:solidFill>
              </a:rPr>
              <a:t>Staff will be trained and updated on asthma and management</a:t>
            </a:r>
          </a:p>
          <a:p>
            <a:pPr lvl="1"/>
            <a:r>
              <a:rPr lang="en-GB" dirty="0">
                <a:solidFill>
                  <a:srgbClr val="7030A0"/>
                </a:solidFill>
              </a:rPr>
              <a:t>An asthma policy in place</a:t>
            </a:r>
          </a:p>
          <a:p>
            <a:pPr lvl="1"/>
            <a:r>
              <a:rPr lang="en-GB" dirty="0">
                <a:solidFill>
                  <a:srgbClr val="7030A0"/>
                </a:solidFill>
              </a:rPr>
              <a:t>Storage of medication and accessibility</a:t>
            </a:r>
          </a:p>
          <a:p>
            <a:pPr lvl="1"/>
            <a:r>
              <a:rPr lang="en-GB" dirty="0">
                <a:solidFill>
                  <a:srgbClr val="7030A0"/>
                </a:solidFill>
              </a:rPr>
              <a:t>Communicating with you around your child’s asthma in school</a:t>
            </a:r>
          </a:p>
          <a:p>
            <a:pPr lvl="1"/>
            <a:r>
              <a:rPr lang="en-GB" dirty="0">
                <a:solidFill>
                  <a:srgbClr val="7030A0"/>
                </a:solidFill>
              </a:rPr>
              <a:t>Please ask to read the asthma school’s policy if you would like more</a:t>
            </a:r>
          </a:p>
          <a:p>
            <a:pPr marL="457200" lvl="1" indent="0">
              <a:buNone/>
            </a:pPr>
            <a:r>
              <a:rPr lang="en-GB" dirty="0">
                <a:solidFill>
                  <a:srgbClr val="7030A0"/>
                </a:solidFill>
              </a:rPr>
              <a:t>   information</a:t>
            </a:r>
          </a:p>
          <a:p>
            <a:pPr lvl="1"/>
            <a:endParaRPr lang="en-GB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281EB7B-E8DE-51E7-4DD9-FE45EA5C53E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1006" y="1040573"/>
            <a:ext cx="2228304" cy="8444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90503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17EDCE-B5F3-173B-481C-3E94481046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133350" y="0"/>
            <a:ext cx="10974659" cy="6595540"/>
          </a:xfrm>
        </p:spPr>
        <p:txBody>
          <a:bodyPr/>
          <a:lstStyle/>
          <a:p>
            <a:pPr marL="0" indent="0">
              <a:buNone/>
            </a:pPr>
            <a:r>
              <a:rPr lang="en-GB" dirty="0">
                <a:solidFill>
                  <a:srgbClr val="7030A0"/>
                </a:solidFill>
              </a:rPr>
              <a:t>   About 1 in every 10 school-age children has asthma. If asthma</a:t>
            </a:r>
          </a:p>
          <a:p>
            <a:pPr marL="0" indent="0">
              <a:buNone/>
            </a:pPr>
            <a:r>
              <a:rPr lang="en-GB" dirty="0">
                <a:solidFill>
                  <a:srgbClr val="7030A0"/>
                </a:solidFill>
              </a:rPr>
              <a:t>   is not well controlled, the symptoms can keep your child from </a:t>
            </a:r>
          </a:p>
          <a:p>
            <a:pPr marL="0" indent="0">
              <a:buNone/>
            </a:pPr>
            <a:r>
              <a:rPr lang="en-GB" dirty="0">
                <a:solidFill>
                  <a:srgbClr val="7030A0"/>
                </a:solidFill>
              </a:rPr>
              <a:t>   being active or even from going to school. In fact asthma is one</a:t>
            </a:r>
          </a:p>
          <a:p>
            <a:pPr marL="0" indent="0">
              <a:buNone/>
            </a:pPr>
            <a:r>
              <a:rPr lang="en-GB" dirty="0">
                <a:solidFill>
                  <a:srgbClr val="7030A0"/>
                </a:solidFill>
              </a:rPr>
              <a:t>   of the most common reasons for missing school. Planning ahead can</a:t>
            </a:r>
          </a:p>
          <a:p>
            <a:pPr marL="0" indent="0">
              <a:buNone/>
            </a:pPr>
            <a:r>
              <a:rPr lang="en-GB" dirty="0">
                <a:solidFill>
                  <a:srgbClr val="7030A0"/>
                </a:solidFill>
              </a:rPr>
              <a:t>   help your child stay healthy and active in school. Here are some tips</a:t>
            </a:r>
          </a:p>
          <a:p>
            <a:pPr marL="0" indent="0">
              <a:buNone/>
            </a:pPr>
            <a:r>
              <a:rPr lang="en-GB" dirty="0">
                <a:solidFill>
                  <a:srgbClr val="7030A0"/>
                </a:solidFill>
              </a:rPr>
              <a:t>   to help you and your child:</a:t>
            </a:r>
          </a:p>
          <a:p>
            <a:pPr marL="0" indent="0">
              <a:buNone/>
            </a:pPr>
            <a:endParaRPr lang="en-GB" dirty="0">
              <a:solidFill>
                <a:srgbClr val="7030A0"/>
              </a:solidFill>
            </a:endParaRPr>
          </a:p>
          <a:p>
            <a:pPr marL="514350" indent="-514350">
              <a:buAutoNum type="arabicPeriod"/>
            </a:pPr>
            <a:r>
              <a:rPr lang="en-GB" sz="2400" b="1" dirty="0">
                <a:solidFill>
                  <a:srgbClr val="0070C0"/>
                </a:solidFill>
              </a:rPr>
              <a:t>Ensure your child has an up to date asthma action plan to share with your child’s school, this should include:</a:t>
            </a:r>
          </a:p>
          <a:p>
            <a:pPr marL="0" indent="0">
              <a:buNone/>
            </a:pPr>
            <a:endParaRPr lang="en-GB" sz="2400" b="1" dirty="0">
              <a:solidFill>
                <a:srgbClr val="0070C0"/>
              </a:solidFill>
            </a:endParaRPr>
          </a:p>
          <a:p>
            <a:pPr lvl="1">
              <a:buFont typeface="Courier New" panose="02070309020205020404" pitchFamily="49" charset="0"/>
              <a:buChar char="o"/>
            </a:pPr>
            <a:r>
              <a:rPr lang="en-GB" sz="2000" dirty="0">
                <a:solidFill>
                  <a:srgbClr val="0070C0"/>
                </a:solidFill>
              </a:rPr>
              <a:t>A list of medicines when to be taken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GB" sz="2000" dirty="0">
                <a:solidFill>
                  <a:srgbClr val="0070C0"/>
                </a:solidFill>
              </a:rPr>
              <a:t>A list of the things called triggers that make your child’s asthma worse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GB" sz="2000" dirty="0">
                <a:solidFill>
                  <a:srgbClr val="0070C0"/>
                </a:solidFill>
              </a:rPr>
              <a:t>What to do when asthma symptoms get worse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GB" sz="2000" dirty="0">
                <a:solidFill>
                  <a:srgbClr val="0070C0"/>
                </a:solidFill>
              </a:rPr>
              <a:t>What to do during an asthma attack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GB" sz="2000" dirty="0">
                <a:solidFill>
                  <a:srgbClr val="0070C0"/>
                </a:solidFill>
              </a:rPr>
              <a:t>When your child is due another review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GB" sz="2000" dirty="0">
                <a:solidFill>
                  <a:srgbClr val="0070C0"/>
                </a:solidFill>
              </a:rPr>
              <a:t>Asthma nurse contact number</a:t>
            </a:r>
            <a:endParaRPr lang="en-GB" sz="2000" dirty="0">
              <a:solidFill>
                <a:srgbClr val="15BDEB"/>
              </a:solidFill>
            </a:endParaRPr>
          </a:p>
          <a:p>
            <a:pPr marL="0" indent="0">
              <a:buNone/>
            </a:pPr>
            <a:endParaRPr lang="en-GB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83045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B16F57-E96C-36B2-A450-00309E32A3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7546" y="424152"/>
            <a:ext cx="10515600" cy="6009695"/>
          </a:xfrm>
        </p:spPr>
        <p:txBody>
          <a:bodyPr/>
          <a:lstStyle/>
          <a:p>
            <a:r>
              <a:rPr lang="en-GB" dirty="0">
                <a:solidFill>
                  <a:srgbClr val="F1274D"/>
                </a:solidFill>
              </a:rPr>
              <a:t>2</a:t>
            </a:r>
            <a:r>
              <a:rPr lang="en-GB" b="1" dirty="0">
                <a:solidFill>
                  <a:srgbClr val="F1274D"/>
                </a:solidFill>
              </a:rPr>
              <a:t>. Talk with school staff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GB" dirty="0">
                <a:solidFill>
                  <a:srgbClr val="F1274D"/>
                </a:solidFill>
              </a:rPr>
              <a:t>At the start of each school year talk with your child’s teacher /school</a:t>
            </a:r>
          </a:p>
          <a:p>
            <a:pPr marL="457200" lvl="1" indent="0">
              <a:buNone/>
            </a:pPr>
            <a:r>
              <a:rPr lang="en-GB" dirty="0">
                <a:solidFill>
                  <a:srgbClr val="F1274D"/>
                </a:solidFill>
              </a:rPr>
              <a:t>   nurse about your child’s asthma and action plan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GB" dirty="0">
                <a:solidFill>
                  <a:srgbClr val="F1274D"/>
                </a:solidFill>
              </a:rPr>
              <a:t>Give them copies of the action plan and review it with them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GB" dirty="0">
                <a:solidFill>
                  <a:srgbClr val="F1274D"/>
                </a:solidFill>
              </a:rPr>
              <a:t>Talk about how your child can safely join in on physical education and</a:t>
            </a:r>
          </a:p>
          <a:p>
            <a:pPr marL="457200" lvl="1" indent="0">
              <a:buNone/>
            </a:pPr>
            <a:r>
              <a:rPr lang="en-GB" dirty="0">
                <a:solidFill>
                  <a:srgbClr val="F1274D"/>
                </a:solidFill>
              </a:rPr>
              <a:t>    activities</a:t>
            </a:r>
          </a:p>
          <a:p>
            <a:pPr marL="457200" lvl="1" indent="0">
              <a:buNone/>
            </a:pPr>
            <a:endParaRPr lang="en-GB" dirty="0">
              <a:solidFill>
                <a:srgbClr val="F1274D"/>
              </a:solidFill>
            </a:endParaRPr>
          </a:p>
          <a:p>
            <a:pPr marL="457200" lvl="1" indent="0">
              <a:buNone/>
            </a:pPr>
            <a:endParaRPr lang="en-GB" dirty="0">
              <a:solidFill>
                <a:srgbClr val="F1274D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70189BC-A522-B9E1-1081-10F4D549482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9101" y="3088888"/>
            <a:ext cx="4103649" cy="307773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26A7853-FF25-6394-96D0-4596EEFF8FB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25051" y="2665606"/>
            <a:ext cx="2752725" cy="3924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66510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46D405-0020-E598-7B35-A79B32CD74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2941" y="401444"/>
            <a:ext cx="10515600" cy="5574797"/>
          </a:xfrm>
        </p:spPr>
        <p:txBody>
          <a:bodyPr/>
          <a:lstStyle/>
          <a:p>
            <a:r>
              <a:rPr lang="en-GB" b="1" dirty="0">
                <a:solidFill>
                  <a:schemeClr val="accent6"/>
                </a:solidFill>
              </a:rPr>
              <a:t>3.Find out about your school’s asthma policies. </a:t>
            </a:r>
          </a:p>
          <a:p>
            <a:pPr marL="0" indent="0">
              <a:buNone/>
            </a:pPr>
            <a:r>
              <a:rPr lang="en-GB" b="1" dirty="0">
                <a:solidFill>
                  <a:schemeClr val="accent6"/>
                </a:solidFill>
              </a:rPr>
              <a:t>      Each asthma friendly school has a asthma policy in place </a:t>
            </a:r>
          </a:p>
          <a:p>
            <a:pPr marL="0" indent="0">
              <a:buNone/>
            </a:pPr>
            <a:r>
              <a:rPr lang="en-GB" b="1" dirty="0">
                <a:solidFill>
                  <a:schemeClr val="accent6"/>
                </a:solidFill>
              </a:rPr>
              <a:t>      which includes:</a:t>
            </a:r>
            <a:r>
              <a:rPr lang="en-GB" dirty="0">
                <a:solidFill>
                  <a:schemeClr val="accent6"/>
                </a:solidFill>
              </a:rPr>
              <a:t> </a:t>
            </a:r>
          </a:p>
          <a:p>
            <a:pPr lvl="1">
              <a:buFont typeface="Wingdings" panose="05000000000000000000" pitchFamily="2" charset="2"/>
              <a:buChar char="ü"/>
            </a:pPr>
            <a:endParaRPr lang="en-GB" dirty="0">
              <a:solidFill>
                <a:schemeClr val="accent6"/>
              </a:solidFill>
            </a:endParaRPr>
          </a:p>
          <a:p>
            <a:pPr lvl="1">
              <a:buFont typeface="Wingdings" panose="05000000000000000000" pitchFamily="2" charset="2"/>
              <a:buChar char="ü"/>
            </a:pPr>
            <a:r>
              <a:rPr lang="en-GB" dirty="0">
                <a:solidFill>
                  <a:schemeClr val="accent6"/>
                </a:solidFill>
              </a:rPr>
              <a:t>A plan to help children with asthma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GB" dirty="0">
                <a:solidFill>
                  <a:schemeClr val="accent6"/>
                </a:solidFill>
              </a:rPr>
              <a:t>A medication policy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GB" dirty="0">
                <a:solidFill>
                  <a:schemeClr val="accent6"/>
                </a:solidFill>
              </a:rPr>
              <a:t>Management of emergency treatment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GB" dirty="0">
                <a:solidFill>
                  <a:schemeClr val="accent6"/>
                </a:solidFill>
              </a:rPr>
              <a:t>A procedure of Informing you are when </a:t>
            </a:r>
          </a:p>
          <a:p>
            <a:pPr marL="457200" lvl="1" indent="0">
              <a:buNone/>
            </a:pPr>
            <a:r>
              <a:rPr lang="en-GB" dirty="0">
                <a:solidFill>
                  <a:schemeClr val="accent6"/>
                </a:solidFill>
              </a:rPr>
              <a:t>   your child has needed to use their</a:t>
            </a:r>
          </a:p>
          <a:p>
            <a:pPr marL="457200" lvl="1" indent="0">
              <a:buNone/>
            </a:pPr>
            <a:r>
              <a:rPr lang="en-GB" dirty="0">
                <a:solidFill>
                  <a:schemeClr val="accent6"/>
                </a:solidFill>
              </a:rPr>
              <a:t>   reliever </a:t>
            </a:r>
          </a:p>
          <a:p>
            <a:pPr marL="457200" lvl="1" indent="0">
              <a:buNone/>
            </a:pPr>
            <a:endParaRPr lang="en-GB" dirty="0">
              <a:solidFill>
                <a:schemeClr val="accent6"/>
              </a:solidFill>
            </a:endParaRPr>
          </a:p>
          <a:p>
            <a:pPr lvl="1">
              <a:buFont typeface="Wingdings" panose="05000000000000000000" pitchFamily="2" charset="2"/>
              <a:buChar char="ü"/>
            </a:pPr>
            <a:endParaRPr lang="en-GB" dirty="0">
              <a:solidFill>
                <a:schemeClr val="accent6"/>
              </a:solidFill>
            </a:endParaRPr>
          </a:p>
          <a:p>
            <a:pPr lvl="1">
              <a:buFont typeface="Wingdings" panose="05000000000000000000" pitchFamily="2" charset="2"/>
              <a:buChar char="ü"/>
            </a:pPr>
            <a:endParaRPr lang="en-GB" dirty="0">
              <a:solidFill>
                <a:schemeClr val="accent6"/>
              </a:solidFill>
            </a:endParaRPr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E55789D-3B5C-5655-4E22-CB7B62856B4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94372" y="1806497"/>
            <a:ext cx="2864552" cy="40478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46378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1444E7-794F-8EF6-5CDE-9489A00EFD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2166" y="479502"/>
            <a:ext cx="10751634" cy="5697461"/>
          </a:xfrm>
        </p:spPr>
        <p:txBody>
          <a:bodyPr/>
          <a:lstStyle/>
          <a:p>
            <a:r>
              <a:rPr lang="en-GB" b="1" dirty="0">
                <a:solidFill>
                  <a:srgbClr val="FFC000"/>
                </a:solidFill>
              </a:rPr>
              <a:t>Talk with your child about his or her asthma.</a:t>
            </a:r>
          </a:p>
          <a:p>
            <a:pPr marL="0" indent="0">
              <a:buNone/>
            </a:pPr>
            <a:r>
              <a:rPr lang="en-GB" b="1" dirty="0">
                <a:solidFill>
                  <a:srgbClr val="FFC000"/>
                </a:solidFill>
              </a:rPr>
              <a:t>   Make sure your child knows:</a:t>
            </a:r>
          </a:p>
          <a:p>
            <a:pPr marL="0" indent="0">
              <a:buNone/>
            </a:pPr>
            <a:endParaRPr lang="en-GB" b="1" dirty="0">
              <a:solidFill>
                <a:srgbClr val="FFC000"/>
              </a:solidFill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en-GB" dirty="0">
                <a:solidFill>
                  <a:srgbClr val="FFC000"/>
                </a:solidFill>
              </a:rPr>
              <a:t>	Many other kids have asthma too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GB" dirty="0">
                <a:solidFill>
                  <a:srgbClr val="FFC000"/>
                </a:solidFill>
              </a:rPr>
              <a:t>        How and when to safely use medication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GB" dirty="0">
                <a:solidFill>
                  <a:srgbClr val="FFC000"/>
                </a:solidFill>
              </a:rPr>
              <a:t>        Takes their preventer every day as directed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GB" dirty="0">
                <a:solidFill>
                  <a:srgbClr val="FFC000"/>
                </a:solidFill>
              </a:rPr>
              <a:t>        How to avoid triggers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GB" dirty="0">
                <a:solidFill>
                  <a:srgbClr val="FFC000"/>
                </a:solidFill>
              </a:rPr>
              <a:t>        Healthy habits like getting enough sleep, being active, eating</a:t>
            </a:r>
          </a:p>
          <a:p>
            <a:pPr marL="457200" lvl="1" indent="0">
              <a:buNone/>
            </a:pPr>
            <a:r>
              <a:rPr lang="en-GB" sz="2800" dirty="0">
                <a:solidFill>
                  <a:srgbClr val="FFC000"/>
                </a:solidFill>
              </a:rPr>
              <a:t>      well and washing hands which is important for staying healthy</a:t>
            </a:r>
          </a:p>
          <a:p>
            <a:pPr marL="457200" lvl="1" indent="0">
              <a:buNone/>
            </a:pPr>
            <a:endParaRPr lang="en-GB" sz="2800" dirty="0">
              <a:solidFill>
                <a:srgbClr val="FFC000"/>
              </a:solidFill>
            </a:endParaRPr>
          </a:p>
          <a:p>
            <a:pPr lvl="1">
              <a:buFont typeface="Wingdings" panose="05000000000000000000" pitchFamily="2" charset="2"/>
              <a:buChar char="ü"/>
            </a:pPr>
            <a:endParaRPr lang="en-GB" b="1" dirty="0">
              <a:solidFill>
                <a:srgbClr val="FFC000"/>
              </a:solidFill>
            </a:endParaRPr>
          </a:p>
          <a:p>
            <a:pPr>
              <a:buFont typeface="Courier New" panose="02070309020205020404" pitchFamily="49" charset="0"/>
              <a:buChar char="o"/>
            </a:pPr>
            <a:endParaRPr lang="en-GB" b="1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39091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DED326-7276-554D-A885-6E3AFAAFF0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3746" y="669073"/>
            <a:ext cx="10930054" cy="5507890"/>
          </a:xfrm>
        </p:spPr>
        <p:txBody>
          <a:bodyPr/>
          <a:lstStyle/>
          <a:p>
            <a:r>
              <a:rPr lang="en-GB" sz="3600" b="1" dirty="0">
                <a:solidFill>
                  <a:srgbClr val="15BDEB"/>
                </a:solidFill>
              </a:rPr>
              <a:t>For further training on asthma, parents can </a:t>
            </a:r>
          </a:p>
          <a:p>
            <a:pPr marL="0" indent="0">
              <a:buNone/>
            </a:pPr>
            <a:r>
              <a:rPr lang="en-GB" sz="3600" b="1" dirty="0">
                <a:solidFill>
                  <a:srgbClr val="15BDEB"/>
                </a:solidFill>
              </a:rPr>
              <a:t>  access elearning for health Tier 1 on the link</a:t>
            </a:r>
          </a:p>
          <a:p>
            <a:pPr marL="0" indent="0">
              <a:buNone/>
            </a:pPr>
            <a:r>
              <a:rPr lang="en-GB" sz="3600" b="1" dirty="0">
                <a:solidFill>
                  <a:srgbClr val="15BDEB"/>
                </a:solidFill>
              </a:rPr>
              <a:t>  below:</a:t>
            </a:r>
          </a:p>
          <a:p>
            <a:pPr marL="0" indent="0">
              <a:buNone/>
            </a:pPr>
            <a:endParaRPr lang="en-GB" b="1" dirty="0">
              <a:solidFill>
                <a:srgbClr val="15BDEB"/>
              </a:solidFill>
            </a:endParaRPr>
          </a:p>
          <a:p>
            <a:r>
              <a:rPr lang="en-GB" dirty="0">
                <a:hlinkClick r:id="rId2"/>
              </a:rPr>
              <a:t>Asthma (Children and young people) - elearning for healthcare (e-lfh.org.uk)</a:t>
            </a:r>
            <a:endParaRPr lang="en-GB" b="1" dirty="0">
              <a:solidFill>
                <a:srgbClr val="15BDEB"/>
              </a:solidFill>
            </a:endParaRPr>
          </a:p>
          <a:p>
            <a:endParaRPr lang="en-GB" b="1" dirty="0">
              <a:solidFill>
                <a:srgbClr val="15BDE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039792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</TotalTime>
  <Words>437</Words>
  <Application>Microsoft Office PowerPoint</Application>
  <PresentationFormat>Widescreen</PresentationFormat>
  <Paragraphs>58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7</vt:i4>
      </vt:variant>
    </vt:vector>
  </HeadingPairs>
  <TitlesOfParts>
    <vt:vector size="14" baseType="lpstr">
      <vt:lpstr>Arial</vt:lpstr>
      <vt:lpstr>Calibri</vt:lpstr>
      <vt:lpstr>Calibri Light</vt:lpstr>
      <vt:lpstr>Courier New</vt:lpstr>
      <vt:lpstr>Wingdings</vt:lpstr>
      <vt:lpstr>Office Theme</vt:lpstr>
      <vt:lpstr>2_Office Theme</vt:lpstr>
      <vt:lpstr>PowerPoint Presentation</vt:lpstr>
      <vt:lpstr>    Asthma Friendly schools accreditation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Alder Hey Children's NHS Foundation Trust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Senior Alison</dc:creator>
  <cp:lastModifiedBy>Gill Murphy</cp:lastModifiedBy>
  <cp:revision>2</cp:revision>
  <dcterms:created xsi:type="dcterms:W3CDTF">2023-05-05T08:47:44Z</dcterms:created>
  <dcterms:modified xsi:type="dcterms:W3CDTF">2023-08-02T10:00:58Z</dcterms:modified>
</cp:coreProperties>
</file>