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45"/>
  </p:notesMasterIdLst>
  <p:sldIdLst>
    <p:sldId id="256" r:id="rId2"/>
    <p:sldId id="276" r:id="rId3"/>
    <p:sldId id="277" r:id="rId4"/>
    <p:sldId id="27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6" r:id="rId16"/>
    <p:sldId id="267" r:id="rId17"/>
    <p:sldId id="268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3" r:id="rId31"/>
    <p:sldId id="304" r:id="rId32"/>
    <p:sldId id="307" r:id="rId33"/>
    <p:sldId id="308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33" r:id="rId4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903A9-378E-2F4B-AB47-D4F8E9B0874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31AD4-5649-9A4B-AA6D-BB80762DA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9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32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632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2330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576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33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7638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6063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3692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274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234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982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32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5342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089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787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8577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6832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492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36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7519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832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08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83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038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404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769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57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859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9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6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3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261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69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33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0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34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8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1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7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0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6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JIL%20Home.pp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JIL%20Home.ppt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JIL%20Home.ppt" TargetMode="Externa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JIL%20Home.pp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JIL%20Home.pp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Parent’s RSE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2023-2024</a:t>
            </a:r>
          </a:p>
        </p:txBody>
      </p:sp>
      <p:pic>
        <p:nvPicPr>
          <p:cNvPr id="4" name="twilight-co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374" y="1098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00FF"/>
                </a:solidFill>
              </a:rPr>
              <a:t>Year 2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Children know and understand that they are growing and developing in a God-given community.</a:t>
            </a:r>
          </a:p>
          <a:p>
            <a:pPr>
              <a:lnSpc>
                <a:spcPct val="80000"/>
              </a:lnSpc>
            </a:pPr>
            <a:endParaRPr lang="en-GB" altLang="en-US" sz="26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600" b="1" dirty="0">
                <a:solidFill>
                  <a:srgbClr val="0000FF"/>
                </a:solidFill>
              </a:rPr>
              <a:t>Examples of Year 2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What is community?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Explore school as a community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How can we contribute to the community?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As children of God, how should we help each other?</a:t>
            </a:r>
          </a:p>
        </p:txBody>
      </p:sp>
    </p:spTree>
    <p:extLst>
      <p:ext uri="{BB962C8B-B14F-4D97-AF65-F5344CB8AC3E}">
        <p14:creationId xmlns:p14="http://schemas.microsoft.com/office/powerpoint/2010/main" val="17576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GB" altLang="en-US" b="1" dirty="0">
                <a:solidFill>
                  <a:srgbClr val="0000FF"/>
                </a:solidFill>
              </a:rPr>
              <a:t>Year 3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know and understand the virtues essential to friendship e.g. loyalty, responsibility and experience the importance both of forgiving and being forgiven and of celebrating God’s forgiveness.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3 activities: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solidFill>
                  <a:srgbClr val="0000FF"/>
                </a:solidFill>
              </a:rPr>
              <a:t>Who cares for me at home, school, parish, community?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keep safe?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take care of others?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you feel if a friend is not there for you or you are not there for them?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can I forgive and include others as Jesus did?</a:t>
            </a:r>
          </a:p>
        </p:txBody>
      </p:sp>
    </p:spTree>
    <p:extLst>
      <p:ext uri="{BB962C8B-B14F-4D97-AF65-F5344CB8AC3E}">
        <p14:creationId xmlns:p14="http://schemas.microsoft.com/office/powerpoint/2010/main" val="121203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142876"/>
            <a:ext cx="7773338" cy="957262"/>
          </a:xfrm>
        </p:spPr>
        <p:txBody>
          <a:bodyPr/>
          <a:lstStyle/>
          <a:p>
            <a:r>
              <a:rPr lang="en-GB" altLang="en-US" b="1" dirty="0">
                <a:solidFill>
                  <a:srgbClr val="0000FF"/>
                </a:solidFill>
              </a:rPr>
              <a:t>Year 4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00138"/>
            <a:ext cx="8229600" cy="50260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know and understand that they are all different and celebrate these differences as they appreciate that God’s love  accepts us as we are and as we change.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4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Recognise all pupils grow and develop at a different rate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Name male and female body parts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Identify the development of the baby in the womb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do I appreciate my own and others gifts, talents, achievements and all that makes us unique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St Paul’s teaching on love</a:t>
            </a:r>
          </a:p>
        </p:txBody>
      </p:sp>
    </p:spTree>
    <p:extLst>
      <p:ext uri="{BB962C8B-B14F-4D97-AF65-F5344CB8AC3E}">
        <p14:creationId xmlns:p14="http://schemas.microsoft.com/office/powerpoint/2010/main" val="181555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618518"/>
            <a:ext cx="7773338" cy="610207"/>
          </a:xfrm>
        </p:spPr>
        <p:txBody>
          <a:bodyPr/>
          <a:lstStyle/>
          <a:p>
            <a:r>
              <a:rPr lang="en-GB" altLang="en-US" dirty="0">
                <a:solidFill>
                  <a:srgbClr val="0000FF"/>
                </a:solidFill>
              </a:rPr>
              <a:t>Year 5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8725"/>
            <a:ext cx="8229600" cy="56292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know and become aware of the physical and emotional changes that accompany puberty- sensitivity, mood swings, anger, boredom, etc. and grow further in their understanding of God’s presence in their daily lives.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5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Identify and celebrate the ways I have changed since birth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Discuss the external and internal changes which happen to boys and girls in puberty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Recognise behaviour changes as we grow up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share their understanding of change through poetry, prayer, art etc.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en-GB" altLang="en-US" sz="1000" dirty="0"/>
          </a:p>
          <a:p>
            <a:pPr>
              <a:lnSpc>
                <a:spcPct val="80000"/>
              </a:lnSpc>
            </a:pPr>
            <a:endParaRPr lang="en-GB" altLang="en-US" sz="1000" dirty="0"/>
          </a:p>
          <a:p>
            <a:pPr>
              <a:lnSpc>
                <a:spcPct val="80000"/>
              </a:lnSpc>
            </a:pPr>
            <a:endParaRPr lang="en-GB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233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618518"/>
            <a:ext cx="7773338" cy="495907"/>
          </a:xfrm>
        </p:spPr>
        <p:txBody>
          <a:bodyPr>
            <a:normAutofit fontScale="90000"/>
          </a:bodyPr>
          <a:lstStyle/>
          <a:p>
            <a:r>
              <a:rPr lang="en-GB" altLang="en-US" b="1" dirty="0">
                <a:solidFill>
                  <a:srgbClr val="0000FF"/>
                </a:solidFill>
              </a:rPr>
              <a:t>Year 6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14426"/>
            <a:ext cx="8229600" cy="50117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Children develop, in an appropriate way for their age, an understanding of sexuality and grow further in their appreciation of their dignity and worth as children of God.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</a:rPr>
              <a:t>Examples of Year 6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4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Explain how human life is conceived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Male and female reproductive organs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Sexual intercourse between husband and wife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a child grows within the mother’s womb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How we often use the word love too casually</a:t>
            </a:r>
          </a:p>
          <a:p>
            <a:pPr>
              <a:lnSpc>
                <a:spcPct val="8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Understand that God causes new life to begin through the love that parents have for each other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914400"/>
          </a:xfrm>
        </p:spPr>
        <p:txBody>
          <a:bodyPr wrap="none" lIns="0" tIns="0" rIns="0" bIns="0" anchor="t">
            <a:normAutofit fontScale="90000"/>
          </a:bodyPr>
          <a:lstStyle/>
          <a:p>
            <a:pPr eaLnBrk="1" hangingPunct="1">
              <a:lnSpc>
                <a:spcPts val="7900"/>
              </a:lnSpc>
            </a:pPr>
            <a:r>
              <a:rPr lang="en-GB" altLang="en-US" sz="6600" i="1" u="sng" dirty="0">
                <a:solidFill>
                  <a:srgbClr val="000066"/>
                </a:solidFill>
                <a:effectLst/>
                <a:latin typeface="Comic Sans MS" charset="0"/>
                <a:ea typeface="ＭＳ Ｐゴシック" charset="-128"/>
              </a:rPr>
              <a:t>Reception</a:t>
            </a:r>
            <a:endParaRPr lang="en-US" altLang="en-US" sz="6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0"/>
            <a:ext cx="8229600" cy="1066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60000"/>
              </a:lnSpc>
              <a:buFont typeface="Wingdings" charset="2"/>
              <a:buNone/>
            </a:pPr>
            <a:r>
              <a:rPr lang="en-GB" altLang="en-US" sz="3600" b="1" i="1" dirty="0">
                <a:effectLst/>
                <a:latin typeface="Comic Sans MS" charset="0"/>
                <a:ea typeface="ＭＳ Ｐゴシック" charset="-128"/>
              </a:rPr>
              <a:t>God loves each of us in </a:t>
            </a:r>
          </a:p>
          <a:p>
            <a:pPr algn="ctr" eaLnBrk="1" hangingPunct="1">
              <a:lnSpc>
                <a:spcPct val="60000"/>
              </a:lnSpc>
              <a:buFont typeface="Wingdings" charset="2"/>
              <a:buNone/>
            </a:pPr>
            <a:r>
              <a:rPr lang="en-GB" altLang="en-US" sz="3600" b="1" i="1" dirty="0">
                <a:effectLst/>
                <a:latin typeface="Comic Sans MS" charset="0"/>
                <a:ea typeface="ＭＳ Ｐゴシック" charset="-128"/>
              </a:rPr>
              <a:t>our uniqueness</a:t>
            </a:r>
            <a:endParaRPr lang="en-US" altLang="en-US" sz="6600" dirty="0">
              <a:solidFill>
                <a:srgbClr val="FF0000"/>
              </a:solidFill>
              <a:ea typeface="ＭＳ Ｐゴシック" charset="-128"/>
            </a:endParaRPr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0" y="5710238"/>
            <a:ext cx="9144000" cy="461962"/>
            <a:chOff x="0" y="3597"/>
            <a:chExt cx="5760" cy="291"/>
          </a:xfrm>
        </p:grpSpPr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0" y="3600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C0094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rgbClr val="F1D1E8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 dirty="0">
                <a:solidFill>
                  <a:srgbClr val="CC0000"/>
                </a:solidFill>
              </a:endParaRP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1152" y="3597"/>
              <a:ext cx="34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1 A Journey in Love - Reception</a:t>
              </a:r>
              <a:r>
                <a:rPr lang="en-GB" altLang="en-US" sz="2400" dirty="0">
                  <a:latin typeface="Comic Sans MS" charset="0"/>
                </a:rPr>
                <a:t> </a:t>
              </a:r>
            </a:p>
          </p:txBody>
        </p:sp>
      </p:grp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09663"/>
            <a:ext cx="3927475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9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4344" name="AutoShape 10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26200"/>
            <a:ext cx="254000" cy="254000"/>
          </a:xfrm>
          <a:custGeom>
            <a:avLst/>
            <a:gdLst>
              <a:gd name="T0" fmla="*/ 206511219 w 21600"/>
              <a:gd name="T1" fmla="*/ 0 h 21600"/>
              <a:gd name="T2" fmla="*/ 60481810 w 21600"/>
              <a:gd name="T3" fmla="*/ 60481810 h 21600"/>
              <a:gd name="T4" fmla="*/ 0 w 21600"/>
              <a:gd name="T5" fmla="*/ 206511219 h 21600"/>
              <a:gd name="T6" fmla="*/ 60481810 w 21600"/>
              <a:gd name="T7" fmla="*/ 352540617 h 21600"/>
              <a:gd name="T8" fmla="*/ 206511219 w 21600"/>
              <a:gd name="T9" fmla="*/ 413022427 h 21600"/>
              <a:gd name="T10" fmla="*/ 352540617 w 21600"/>
              <a:gd name="T11" fmla="*/ 352540617 h 21600"/>
              <a:gd name="T12" fmla="*/ 413022427 w 21600"/>
              <a:gd name="T13" fmla="*/ 206511219 h 21600"/>
              <a:gd name="T14" fmla="*/ 352540617 w 21600"/>
              <a:gd name="T15" fmla="*/ 604818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01432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i="1" dirty="0">
                <a:solidFill>
                  <a:srgbClr val="2C0094"/>
                </a:solidFill>
                <a:effectLst/>
                <a:latin typeface="Comic Sans MS" charset="0"/>
                <a:ea typeface="ＭＳ Ｐゴシック" charset="-128"/>
              </a:rPr>
              <a:t>Objective</a:t>
            </a:r>
            <a:endParaRPr lang="en-GB" altLang="en-US" dirty="0">
              <a:solidFill>
                <a:srgbClr val="FF0000"/>
              </a:solidFill>
              <a:ea typeface="ＭＳ Ｐゴシック" charset="-128"/>
            </a:endParaRPr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5710238"/>
            <a:ext cx="9144000" cy="461962"/>
            <a:chOff x="0" y="3597"/>
            <a:chExt cx="5760" cy="291"/>
          </a:xfrm>
        </p:grpSpPr>
        <p:sp>
          <p:nvSpPr>
            <p:cNvPr id="15363" name="Rectangle 4"/>
            <p:cNvSpPr>
              <a:spLocks noChangeArrowheads="1"/>
            </p:cNvSpPr>
            <p:nvPr/>
          </p:nvSpPr>
          <p:spPr bwMode="auto">
            <a:xfrm>
              <a:off x="0" y="3600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C0094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rgbClr val="F1D1E8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 dirty="0">
                <a:solidFill>
                  <a:srgbClr val="CC0000"/>
                </a:solidFill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152" y="3597"/>
              <a:ext cx="34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2 A Journey in Love - Reception</a:t>
              </a:r>
              <a:r>
                <a:rPr lang="en-GB" altLang="en-US" sz="2400" dirty="0">
                  <a:latin typeface="Comic Sans MS" charset="0"/>
                </a:rPr>
                <a:t> </a:t>
              </a:r>
            </a:p>
          </p:txBody>
        </p:sp>
      </p:grp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228600" y="1600200"/>
            <a:ext cx="3429000" cy="1981200"/>
          </a:xfrm>
          <a:prstGeom prst="roundRect">
            <a:avLst>
              <a:gd name="adj" fmla="val 16667"/>
            </a:avLst>
          </a:prstGeom>
          <a:solidFill>
            <a:srgbClr val="D0C1E2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Know that there</a:t>
            </a:r>
          </a:p>
          <a:p>
            <a:pPr algn="l"/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is no one more </a:t>
            </a:r>
          </a:p>
          <a:p>
            <a:pPr algn="l"/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special than me.</a:t>
            </a:r>
            <a:endParaRPr lang="en-GB" altLang="en-US" sz="3000" dirty="0">
              <a:solidFill>
                <a:srgbClr val="000000"/>
              </a:solidFill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5257800" y="1600200"/>
            <a:ext cx="3733800" cy="1981200"/>
          </a:xfrm>
          <a:prstGeom prst="roundRect">
            <a:avLst>
              <a:gd name="adj" fmla="val 16667"/>
            </a:avLst>
          </a:prstGeom>
          <a:solidFill>
            <a:srgbClr val="D0C1E2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Know that God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made me and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000" i="1" dirty="0">
                <a:solidFill>
                  <a:srgbClr val="2C0094"/>
                </a:solidFill>
                <a:latin typeface="Comic Sans MS" charset="0"/>
              </a:rPr>
              <a:t>loves me as I am.</a:t>
            </a:r>
            <a:endParaRPr lang="en-GB" altLang="en-US" sz="3000" dirty="0">
              <a:solidFill>
                <a:srgbClr val="000000"/>
              </a:solidFill>
            </a:endParaRPr>
          </a:p>
        </p:txBody>
      </p:sp>
      <p:pic>
        <p:nvPicPr>
          <p:cNvPr id="15367" name="Picture 17" descr="objective 2 copy.png                                           0005CC63 G4_120 HD                      C2C5CB7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752600"/>
            <a:ext cx="26431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19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313694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4107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56"/>
          <p:cNvSpPr>
            <a:spLocks noChangeArrowheads="1"/>
          </p:cNvSpPr>
          <p:nvPr/>
        </p:nvSpPr>
        <p:spPr bwMode="auto">
          <a:xfrm>
            <a:off x="1676400" y="1295400"/>
            <a:ext cx="5638800" cy="3429000"/>
          </a:xfrm>
          <a:prstGeom prst="roundRect">
            <a:avLst>
              <a:gd name="adj" fmla="val 16667"/>
            </a:avLst>
          </a:prstGeom>
          <a:solidFill>
            <a:srgbClr val="3000A3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1638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71625"/>
            <a:ext cx="17526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8" name="Group 14"/>
          <p:cNvGraphicFramePr>
            <a:graphicFrameLocks noGrp="1"/>
          </p:cNvGraphicFramePr>
          <p:nvPr/>
        </p:nvGraphicFramePr>
        <p:xfrm>
          <a:off x="1676400" y="1219200"/>
          <a:ext cx="5638800" cy="3861118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2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God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Special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EA1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EA18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Hair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Boy/Girl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Hands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Fingers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1D1E8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Name</a:t>
                      </a: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7518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63F1B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63F1B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Family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Womb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Describe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6C18B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endParaRPr kumimoji="0" lang="en-GB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6C18B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4400" b="1" i="1" dirty="0">
                <a:solidFill>
                  <a:srgbClr val="FF1E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Keywords</a:t>
            </a:r>
            <a:endParaRPr lang="en-GB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16393" name="Rectangle 36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D0C1E2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1056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en-US" sz="2400" baseline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3   A Journey in Love - Reception</a:t>
              </a:r>
              <a:r>
                <a:rPr lang="en-GB" altLang="en-US" sz="24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</a:p>
          </p:txBody>
        </p:sp>
      </p:grpSp>
      <p:pic>
        <p:nvPicPr>
          <p:cNvPr id="16395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2113"/>
            <a:ext cx="15525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AutoShape 60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4800" cy="254000"/>
          </a:xfrm>
          <a:prstGeom prst="actionButtonHome">
            <a:avLst/>
          </a:prstGeom>
          <a:solidFill>
            <a:srgbClr val="99C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669188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2133600"/>
            <a:ext cx="91440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52400"/>
            <a:ext cx="8229600" cy="1371600"/>
          </a:xfrm>
        </p:spPr>
        <p:txBody>
          <a:bodyPr/>
          <a:lstStyle/>
          <a:p>
            <a:pPr eaLnBrk="1" hangingPunct="1"/>
            <a:r>
              <a:rPr lang="en-GB" altLang="en-US" sz="6600" b="1" i="1" u="sng" dirty="0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Year  Four</a:t>
            </a:r>
            <a:endParaRPr lang="en-US" altLang="en-US" sz="6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0"/>
            <a:ext cx="8686800" cy="914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4200" b="1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God loves us in our differences</a:t>
            </a:r>
            <a:endParaRPr lang="en-US" altLang="en-US" sz="4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952750" y="581183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 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3319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87046" name="Picture 6" descr="MPj0422720000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"/>
            <a:ext cx="3003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00800"/>
            <a:ext cx="254000" cy="254000"/>
          </a:xfrm>
          <a:custGeom>
            <a:avLst/>
            <a:gdLst>
              <a:gd name="T0" fmla="*/ 17561584 w 21600"/>
              <a:gd name="T1" fmla="*/ 0 h 21600"/>
              <a:gd name="T2" fmla="*/ 5143335 w 21600"/>
              <a:gd name="T3" fmla="*/ 5143335 h 21600"/>
              <a:gd name="T4" fmla="*/ 0 w 21600"/>
              <a:gd name="T5" fmla="*/ 17561584 h 21600"/>
              <a:gd name="T6" fmla="*/ 5143335 w 21600"/>
              <a:gd name="T7" fmla="*/ 29979832 h 21600"/>
              <a:gd name="T8" fmla="*/ 17561584 w 21600"/>
              <a:gd name="T9" fmla="*/ 35123167 h 21600"/>
              <a:gd name="T10" fmla="*/ 29979832 w 21600"/>
              <a:gd name="T11" fmla="*/ 29979832 h 21600"/>
              <a:gd name="T12" fmla="*/ 35123167 w 21600"/>
              <a:gd name="T13" fmla="*/ 17561584 h 21600"/>
              <a:gd name="T14" fmla="*/ 29979832 w 21600"/>
              <a:gd name="T15" fmla="*/ 51433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12634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1905000" y="3657600"/>
            <a:ext cx="6172200" cy="1600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 dirty="0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3886200"/>
            <a:ext cx="5410200" cy="12954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i="1" dirty="0">
                <a:effectLst/>
                <a:latin typeface="Comic Sans MS" charset="0"/>
                <a:ea typeface="ＭＳ Ｐゴシック" charset="-128"/>
              </a:rPr>
              <a:t>Know that God loves us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i="1" dirty="0">
                <a:effectLst/>
                <a:latin typeface="Comic Sans MS" charset="0"/>
                <a:ea typeface="ＭＳ Ｐゴシック" charset="-128"/>
              </a:rPr>
              <a:t>in our differences.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4343" name="AutoShape 10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09600" y="1600200"/>
            <a:ext cx="7086600" cy="1600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600200" y="1819275"/>
            <a:ext cx="6324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Know that God has made us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different  from one another.</a:t>
            </a:r>
            <a:endParaRPr lang="en-GB" alt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1295400" y="1981200"/>
            <a:ext cx="228600" cy="228600"/>
          </a:xfrm>
          <a:prstGeom prst="ellipse">
            <a:avLst/>
          </a:prstGeom>
          <a:solidFill>
            <a:srgbClr val="2F8B2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2514600" y="4038600"/>
            <a:ext cx="228600" cy="228600"/>
          </a:xfrm>
          <a:prstGeom prst="ellipse">
            <a:avLst/>
          </a:prstGeom>
          <a:solidFill>
            <a:srgbClr val="2F8B2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8617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12643" grpId="0" build="p"/>
      <p:bldP spid="14344" grpId="0" animBg="1"/>
      <p:bldP spid="2" grpId="0"/>
      <p:bldP spid="14348" grpId="0" animBg="1"/>
      <p:bldP spid="14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and sex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765" y="1816100"/>
            <a:ext cx="3810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3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2057400"/>
            <a:ext cx="9144000" cy="25146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5363" name="AutoShape 6"/>
          <p:cNvSpPr>
            <a:spLocks noChangeArrowheads="1"/>
          </p:cNvSpPr>
          <p:nvPr/>
        </p:nvSpPr>
        <p:spPr bwMode="auto">
          <a:xfrm>
            <a:off x="5105400" y="12954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FFE957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990600" y="12954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FFE957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 dirty="0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Keywords</a:t>
            </a:r>
            <a:endParaRPr lang="en-GB" altLang="en-US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1295400"/>
            <a:ext cx="2819400" cy="411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God,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Gifts,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Talents,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Difference,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Development,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Change,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Male and female </a:t>
            </a:r>
          </a:p>
          <a:p>
            <a:pPr algn="ctr" eaLnBrk="1" hangingPunct="1">
              <a:lnSpc>
                <a:spcPts val="3200"/>
              </a:lnSpc>
              <a:spcBef>
                <a:spcPct val="10000"/>
              </a:spcBef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body parts,</a:t>
            </a:r>
          </a:p>
        </p:txBody>
      </p:sp>
      <p:sp>
        <p:nvSpPr>
          <p:cNvPr id="1536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57800" y="1371600"/>
            <a:ext cx="2743200" cy="411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Conflict,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Appreciate,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Celebrate,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Achievement,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Sensitivity,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600" i="1" dirty="0">
                <a:effectLst/>
                <a:latin typeface="Comic Sans MS" charset="0"/>
                <a:ea typeface="ＭＳ Ｐゴシック" charset="-128"/>
              </a:rPr>
              <a:t>Respect.</a:t>
            </a: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5370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451271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8425"/>
            <a:ext cx="8229600" cy="815975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 u="sng" dirty="0">
                <a:solidFill>
                  <a:srgbClr val="2F8B20"/>
                </a:solidFill>
                <a:latin typeface="Comic Sans MS" charset="0"/>
                <a:ea typeface="ＭＳ Ｐゴシック" charset="-128"/>
              </a:rPr>
              <a:t>PHYSICAL</a:t>
            </a:r>
            <a:endParaRPr lang="en-US" altLang="en-US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16013"/>
            <a:ext cx="8229600" cy="124618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 eaLnBrk="1" hangingPunct="1">
              <a:buFont typeface="Wingdings" charset="2"/>
              <a:buNone/>
            </a:pPr>
            <a:r>
              <a:rPr lang="en-GB" altLang="en-US" sz="2800" b="1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We grow and develop at different rates.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sz="2800" b="1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We are different shapes and sizes.</a:t>
            </a:r>
            <a:endParaRPr lang="en-US" altLang="en-US" sz="2800" b="1" i="1" dirty="0">
              <a:solidFill>
                <a:srgbClr val="2F8B2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pic>
        <p:nvPicPr>
          <p:cNvPr id="81924" name="Picture 4" descr="MPj041407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79688"/>
            <a:ext cx="32766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MPj0422151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"/>
          <a:stretch>
            <a:fillRect/>
          </a:stretch>
        </p:blipFill>
        <p:spPr bwMode="auto">
          <a:xfrm>
            <a:off x="4294188" y="2586038"/>
            <a:ext cx="4164012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0" y="5791200"/>
            <a:ext cx="9144000" cy="533400"/>
            <a:chOff x="0" y="3648"/>
            <a:chExt cx="5760" cy="336"/>
          </a:xfrm>
        </p:grpSpPr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2F8B20"/>
                </a:gs>
                <a:gs pos="100000">
                  <a:srgbClr val="E6FFC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887" y="3648"/>
              <a:ext cx="20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4 A Journey in Love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- </a:t>
              </a:r>
              <a:r>
                <a:rPr lang="en-GB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Year 4</a:t>
              </a:r>
              <a:endParaRPr lang="en-GB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16392" name="AutoShape 10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6423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2438400"/>
            <a:ext cx="9144000" cy="22860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488" y="328613"/>
            <a:ext cx="6767512" cy="814387"/>
          </a:xfrm>
          <a:prstGeom prst="rect">
            <a:avLst/>
          </a:prstGeom>
        </p:spPr>
        <p:txBody>
          <a:bodyPr lIns="36000" tIns="0" rIns="0" bIns="0"/>
          <a:lstStyle/>
          <a:p>
            <a:pPr eaLnBrk="1" hangingPunct="1">
              <a:buFont typeface="Wingdings" charset="2"/>
              <a:buNone/>
            </a:pPr>
            <a:r>
              <a:rPr lang="en-GB" altLang="en-US" b="1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Boys and girls are different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33400" y="990600"/>
            <a:ext cx="8610600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33400" y="2667000"/>
            <a:ext cx="4724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What are the </a:t>
            </a:r>
          </a:p>
          <a:p>
            <a:pPr algn="l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		differences?</a:t>
            </a:r>
          </a:p>
          <a:p>
            <a:endParaRPr lang="en-GB" altLang="en-US" dirty="0"/>
          </a:p>
        </p:txBody>
      </p:sp>
      <p:pic>
        <p:nvPicPr>
          <p:cNvPr id="7177" name="Picture 9" descr="BOY GIRL.png                                                   0005FB75 G4_120 HD                      C2C5CB7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738" y="1143000"/>
            <a:ext cx="31924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54563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96259" grpId="0" build="p" autoUpdateAnimBg="0" advAuto="0"/>
      <p:bldP spid="71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2438400"/>
            <a:ext cx="4800600" cy="22860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77925"/>
            <a:ext cx="378142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2760663"/>
            <a:ext cx="46482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What are the 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	    differences?</a:t>
            </a:r>
          </a:p>
          <a:p>
            <a:r>
              <a:rPr lang="en-GB" altLang="en-US" dirty="0"/>
              <a:t> 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57200" y="381000"/>
            <a:ext cx="7772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b="1" i="1" dirty="0">
                <a:solidFill>
                  <a:srgbClr val="2F8B20"/>
                </a:solidFill>
                <a:latin typeface="Comic Sans MS" charset="0"/>
              </a:rPr>
              <a:t>Men and women are different</a:t>
            </a:r>
            <a:endParaRPr lang="en-US" altLang="en-US" sz="2800" b="1" i="1" dirty="0">
              <a:solidFill>
                <a:srgbClr val="2F8B20"/>
              </a:solidFill>
              <a:latin typeface="Comic Sans MS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30225" y="990600"/>
            <a:ext cx="8610600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8441" name="AutoShape 11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23428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nimBg="1"/>
      <p:bldP spid="8199" grpId="0" autoUpdateAnimBg="0"/>
      <p:bldP spid="96259" grpId="0" build="p" autoUpdateAnimBg="0" advAuto="0"/>
      <p:bldP spid="82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81000"/>
            <a:ext cx="7086600" cy="7620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altLang="en-US" b="1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Man, woman, boy or girl...</a:t>
            </a:r>
          </a:p>
        </p:txBody>
      </p:sp>
      <p:pic>
        <p:nvPicPr>
          <p:cNvPr id="99334" name="Picture 6" descr="MPj04265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16013"/>
            <a:ext cx="35052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19125" y="1752600"/>
            <a:ext cx="41513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 dirty="0">
                <a:latin typeface="Comic Sans MS" charset="0"/>
              </a:rPr>
              <a:t>We are each unique…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" y="3048000"/>
            <a:ext cx="51816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...we accept ourselves 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3200" i="1" dirty="0">
                <a:latin typeface="Comic Sans MS" charset="0"/>
              </a:rPr>
              <a:t>and each other.</a:t>
            </a:r>
            <a:r>
              <a:rPr lang="en-GB" altLang="en-US" sz="3200" dirty="0"/>
              <a:t> 		</a:t>
            </a:r>
            <a:endParaRPr lang="en-US" altLang="en-US" sz="3200" dirty="0"/>
          </a:p>
          <a:p>
            <a:endParaRPr lang="en-GB" altLang="en-US" dirty="0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30225" y="1039813"/>
            <a:ext cx="8232775" cy="76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9465" name="AutoShape 10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902370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 advAuto="0"/>
      <p:bldP spid="19462" grpId="0"/>
      <p:bldP spid="19463" grpId="0"/>
      <p:bldP spid="92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ChangeArrowheads="1"/>
          </p:cNvSpPr>
          <p:nvPr/>
        </p:nvSpPr>
        <p:spPr bwMode="auto">
          <a:xfrm>
            <a:off x="0" y="1447800"/>
            <a:ext cx="9144000" cy="41910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81000"/>
            <a:ext cx="84582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GB" altLang="en-US" b="1" i="1" dirty="0">
                <a:solidFill>
                  <a:srgbClr val="2F8B2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Development of a baby in the womb</a:t>
            </a:r>
            <a:endParaRPr lang="en-US" altLang="en-US" sz="2800" i="1" dirty="0">
              <a:solidFill>
                <a:srgbClr val="00000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0486" name="Rectangle 12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20488" name="AutoShape 16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20489" name="Picture 17" descr="Womb-baby-Conc.jpg 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37167" r="27214" b="13766"/>
          <a:stretch>
            <a:fillRect/>
          </a:stretch>
        </p:blipFill>
        <p:spPr bwMode="auto">
          <a:xfrm>
            <a:off x="2209800" y="2360613"/>
            <a:ext cx="2222500" cy="2363787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8" descr="Womb-baby-04 weeks copy.jpg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37167" r="27214" b="13766"/>
          <a:stretch>
            <a:fillRect/>
          </a:stretch>
        </p:blipFill>
        <p:spPr bwMode="auto">
          <a:xfrm>
            <a:off x="6657975" y="2362200"/>
            <a:ext cx="2257425" cy="2401888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228600" y="2209800"/>
            <a:ext cx="18288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Comic Sans MS" charset="0"/>
              </a:rPr>
              <a:t>The baby is just large enough to see.</a:t>
            </a:r>
          </a:p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Comic Sans MS" charset="0"/>
              </a:rPr>
              <a:t>He/she is about half the size of a full stop.</a:t>
            </a:r>
            <a:endParaRPr lang="en-GB" altLang="en-US" sz="2000" dirty="0"/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800600" y="2209800"/>
            <a:ext cx="1752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28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000" i="1" dirty="0">
                <a:solidFill>
                  <a:srgbClr val="000000"/>
                </a:solidFill>
                <a:latin typeface="Comic Sans MS" charset="0"/>
              </a:rPr>
              <a:t>His/her heart is formed and he/she has small leg and arm buds.</a:t>
            </a:r>
          </a:p>
        </p:txBody>
      </p:sp>
      <p:sp>
        <p:nvSpPr>
          <p:cNvPr id="20491" name="Text Box 9"/>
          <p:cNvSpPr txBox="1">
            <a:spLocks noChangeArrowheads="1"/>
          </p:cNvSpPr>
          <p:nvPr/>
        </p:nvSpPr>
        <p:spPr bwMode="auto">
          <a:xfrm>
            <a:off x="228600" y="1600200"/>
            <a:ext cx="2590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ct val="30000"/>
              </a:spcAft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 dirty="0">
                <a:solidFill>
                  <a:srgbClr val="2F8B20"/>
                </a:solidFill>
                <a:latin typeface="Comic Sans MS" charset="0"/>
              </a:rPr>
              <a:t>Conception</a:t>
            </a:r>
          </a:p>
        </p:txBody>
      </p:sp>
      <p:sp>
        <p:nvSpPr>
          <p:cNvPr id="20492" name="Text Box 9"/>
          <p:cNvSpPr txBox="1">
            <a:spLocks noChangeArrowheads="1"/>
          </p:cNvSpPr>
          <p:nvPr/>
        </p:nvSpPr>
        <p:spPr bwMode="auto">
          <a:xfrm>
            <a:off x="4724400" y="1604963"/>
            <a:ext cx="25908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ct val="30000"/>
              </a:spcAft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 dirty="0">
                <a:solidFill>
                  <a:srgbClr val="2F8B20"/>
                </a:solidFill>
                <a:latin typeface="Comic Sans MS" charset="0"/>
              </a:rPr>
              <a:t>4 weeks</a:t>
            </a:r>
          </a:p>
        </p:txBody>
      </p:sp>
    </p:spTree>
    <p:extLst>
      <p:ext uri="{BB962C8B-B14F-4D97-AF65-F5344CB8AC3E}">
        <p14:creationId xmlns:p14="http://schemas.microsoft.com/office/powerpoint/2010/main" val="1422435907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6096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995613" y="5811838"/>
            <a:ext cx="329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04800" y="1447800"/>
            <a:ext cx="22098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 dirty="0">
                <a:solidFill>
                  <a:srgbClr val="2F8B20"/>
                </a:solidFill>
                <a:latin typeface="Comic Sans MS" charset="0"/>
              </a:rPr>
              <a:t>8 weeks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endParaRPr lang="en-GB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The baby’s eyes</a:t>
            </a:r>
            <a:b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</a:b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and ears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are developing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and legs show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knees and</a:t>
            </a:r>
            <a:b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</a:b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ankles;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toes are joined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together.</a:t>
            </a:r>
            <a:endParaRPr lang="en-GB" altLang="en-US" dirty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1447800"/>
            <a:ext cx="2362200" cy="3657600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marL="95250" indent="0" eaLnBrk="1" hangingPunct="1">
              <a:spcAft>
                <a:spcPts val="3000"/>
              </a:spcAft>
              <a:buFont typeface="Wingdings" charset="2"/>
              <a:buNone/>
            </a:pPr>
            <a:r>
              <a:rPr lang="en-GB" altLang="en-US" i="1" dirty="0">
                <a:solidFill>
                  <a:srgbClr val="2F8B20"/>
                </a:solidFill>
                <a:effectLst/>
                <a:latin typeface="Comic Sans MS" charset="0"/>
                <a:ea typeface="ＭＳ Ｐゴシック" charset="-128"/>
              </a:rPr>
              <a:t>12 weeks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All the</a:t>
            </a:r>
            <a:b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important</a:t>
            </a:r>
            <a:b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parts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are formed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and nails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begin </a:t>
            </a:r>
          </a:p>
          <a:p>
            <a:pPr marL="95250" indent="0"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000000"/>
                </a:solidFill>
                <a:effectLst/>
                <a:latin typeface="Comic Sans MS" charset="0"/>
                <a:ea typeface="ＭＳ Ｐゴシック" charset="-128"/>
              </a:rPr>
              <a:t>to grow.</a:t>
            </a:r>
            <a:endParaRPr lang="en-US" altLang="en-US" sz="1800" i="1" dirty="0">
              <a:solidFill>
                <a:srgbClr val="00000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1511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21512" name="Picture 12" descr="Womb-baby-08 weeks-NEW.jpg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3766" r="13608" b="13766"/>
          <a:stretch>
            <a:fillRect/>
          </a:stretch>
        </p:blipFill>
        <p:spPr bwMode="auto">
          <a:xfrm>
            <a:off x="2247900" y="2422525"/>
            <a:ext cx="2495550" cy="245427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13" descr="Womb-baby-12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t="20648" r="27214" b="20648"/>
          <a:stretch>
            <a:fillRect/>
          </a:stretch>
        </p:blipFill>
        <p:spPr bwMode="auto">
          <a:xfrm>
            <a:off x="6705600" y="2420938"/>
            <a:ext cx="2047875" cy="2608262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55259"/>
      </p:ext>
    </p:extLst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3"/>
          <p:cNvSpPr>
            <a:spLocks noChangeArrowheads="1"/>
          </p:cNvSpPr>
          <p:nvPr/>
        </p:nvSpPr>
        <p:spPr bwMode="auto">
          <a:xfrm>
            <a:off x="0" y="381000"/>
            <a:ext cx="9144000" cy="533400"/>
          </a:xfrm>
          <a:prstGeom prst="rect">
            <a:avLst/>
          </a:prstGeom>
          <a:solidFill>
            <a:srgbClr val="62D6A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533400" y="381000"/>
            <a:ext cx="411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/>
          <a:lstStyle>
            <a:lvl1pPr marL="342900" indent="-3429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spcAft>
                <a:spcPts val="1200"/>
              </a:spcAft>
            </a:pPr>
            <a:r>
              <a:rPr lang="en-GB" altLang="en-US" sz="2800" b="1" i="1" dirty="0">
                <a:solidFill>
                  <a:srgbClr val="2F8B20"/>
                </a:solidFill>
                <a:latin typeface="Comic Sans MS" charset="0"/>
              </a:rPr>
              <a:t>16 weeks 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Some bones are hardening.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The mother can feel movements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and the baby can suck his/her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thumb.</a:t>
            </a:r>
            <a:endParaRPr lang="en-US" altLang="en-US" sz="1800" i="1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5183188" y="381000"/>
            <a:ext cx="525621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spcAft>
                <a:spcPts val="1200"/>
              </a:spcAft>
            </a:pPr>
            <a:r>
              <a:rPr lang="en-GB" altLang="en-US" sz="2800" b="1" i="1" dirty="0">
                <a:solidFill>
                  <a:srgbClr val="2F8B20"/>
                </a:solidFill>
                <a:latin typeface="Comic Sans MS" charset="0"/>
              </a:rPr>
              <a:t>20 weeks</a:t>
            </a:r>
            <a:endParaRPr lang="en-GB" altLang="en-US" sz="1800" b="1" i="1" dirty="0">
              <a:solidFill>
                <a:srgbClr val="FF0000"/>
              </a:solidFill>
              <a:latin typeface="Comic Sans MS" charset="0"/>
            </a:endParaRP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The baby is now 25-27 cm long. 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His/her fingernails and toenails </a:t>
            </a:r>
          </a:p>
          <a:p>
            <a:pPr algn="l"/>
            <a:r>
              <a:rPr lang="en-GB" altLang="en-US" sz="1800" i="1" dirty="0">
                <a:solidFill>
                  <a:srgbClr val="000000"/>
                </a:solidFill>
                <a:latin typeface="Comic Sans MS" charset="0"/>
              </a:rPr>
              <a:t>are fully grown.</a:t>
            </a:r>
            <a:endParaRPr lang="en-US" altLang="en-US" sz="1800" i="1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2F8B20"/>
              </a:gs>
              <a:gs pos="100000">
                <a:srgbClr val="E6FFCF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3A7AB5"/>
              </a:solidFill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963863" y="5811838"/>
            <a:ext cx="342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400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 A Journey in Love</a:t>
            </a:r>
            <a:r>
              <a:rPr lang="en-GB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- </a:t>
            </a:r>
            <a:r>
              <a:rPr lang="en-GB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Year 4</a:t>
            </a:r>
            <a:endParaRPr lang="en-GB" altLang="en-US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  <p:sp>
        <p:nvSpPr>
          <p:cNvPr id="22535" name="AutoShape 15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E6FFCF"/>
          </a:soli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22536" name="Picture 16" descr="Womb-baby-16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20648" r="20410" b="20648"/>
          <a:stretch>
            <a:fillRect/>
          </a:stretch>
        </p:blipFill>
        <p:spPr bwMode="auto">
          <a:xfrm>
            <a:off x="533400" y="2403475"/>
            <a:ext cx="2524125" cy="247332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17" descr="Womb-baby-20 weeks.jpg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35152" r="34058" b="14061"/>
          <a:stretch>
            <a:fillRect/>
          </a:stretch>
        </p:blipFill>
        <p:spPr bwMode="auto">
          <a:xfrm>
            <a:off x="5334000" y="2339975"/>
            <a:ext cx="3049588" cy="3298825"/>
          </a:xfrm>
          <a:prstGeom prst="rect">
            <a:avLst/>
          </a:prstGeom>
          <a:noFill/>
          <a:ln w="1270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3065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6600" b="1" i="1" u="sng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Year Five</a:t>
            </a:r>
            <a:endParaRPr lang="en-US" altLang="en-US" sz="6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209800"/>
            <a:ext cx="4876800" cy="2971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4200" i="1" dirty="0">
                <a:effectLst/>
                <a:latin typeface="Comic Sans MS" charset="0"/>
                <a:ea typeface="ＭＳ Ｐゴシック" charset="-128"/>
              </a:rPr>
              <a:t>God loves me in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4200" i="1" dirty="0">
                <a:effectLst/>
                <a:latin typeface="Comic Sans MS" charset="0"/>
                <a:ea typeface="ＭＳ Ｐゴシック" charset="-128"/>
              </a:rPr>
              <a:t>my changing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4200" i="1" dirty="0">
                <a:effectLst/>
                <a:latin typeface="Comic Sans MS" charset="0"/>
                <a:ea typeface="ＭＳ Ｐゴシック" charset="-128"/>
              </a:rPr>
              <a:t>and development</a:t>
            </a:r>
            <a:endParaRPr lang="en-US" altLang="en-US" sz="4200" dirty="0">
              <a:ea typeface="ＭＳ Ｐゴシック" charset="-128"/>
            </a:endParaRP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3318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93188" name="Picture 4" descr="MPj04023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1209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AutoShape 1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178800" y="6426200"/>
            <a:ext cx="254000" cy="254000"/>
          </a:xfrm>
          <a:custGeom>
            <a:avLst/>
            <a:gdLst>
              <a:gd name="T0" fmla="*/ 17561584 w 21600"/>
              <a:gd name="T1" fmla="*/ 0 h 21600"/>
              <a:gd name="T2" fmla="*/ 5143335 w 21600"/>
              <a:gd name="T3" fmla="*/ 5143335 h 21600"/>
              <a:gd name="T4" fmla="*/ 0 w 21600"/>
              <a:gd name="T5" fmla="*/ 17561584 h 21600"/>
              <a:gd name="T6" fmla="*/ 5143335 w 21600"/>
              <a:gd name="T7" fmla="*/ 29979832 h 21600"/>
              <a:gd name="T8" fmla="*/ 17561584 w 21600"/>
              <a:gd name="T9" fmla="*/ 35123167 h 21600"/>
              <a:gd name="T10" fmla="*/ 29979832 w 21600"/>
              <a:gd name="T11" fmla="*/ 29979832 h 21600"/>
              <a:gd name="T12" fmla="*/ 35123167 w 21600"/>
              <a:gd name="T13" fmla="*/ 17561584 h 21600"/>
              <a:gd name="T14" fmla="*/ 29979832 w 21600"/>
              <a:gd name="T15" fmla="*/ 514333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23192974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295400"/>
            <a:ext cx="9144000" cy="76200"/>
          </a:xfrm>
          <a:prstGeom prst="rect">
            <a:avLst/>
          </a:prstGeom>
          <a:solidFill>
            <a:srgbClr val="CFBDFF"/>
          </a:solidFill>
          <a:ln w="9525">
            <a:solidFill>
              <a:srgbClr val="CFBD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22098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ts val="5300"/>
              </a:lnSpc>
            </a:pPr>
            <a:r>
              <a:rPr lang="en-GB" altLang="en-US" b="1" i="1" dirty="0">
                <a:solidFill>
                  <a:srgbClr val="6C18B0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7924800" cy="1371600"/>
          </a:xfrm>
          <a:prstGeom prst="rect">
            <a:avLst/>
          </a:prstGeom>
        </p:spPr>
        <p:txBody>
          <a:bodyPr wrap="none"/>
          <a:lstStyle/>
          <a:p>
            <a:pPr algn="ctr" eaLnBrk="1" hangingPunct="1">
              <a:buFont typeface="Wingdings" charset="2"/>
              <a:buNone/>
            </a:pPr>
            <a:r>
              <a:rPr lang="en-GB" altLang="en-US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* Know that as we grow we will become </a:t>
            </a:r>
          </a:p>
          <a:p>
            <a:pPr algn="ctr" eaLnBrk="1" hangingPunct="1">
              <a:buFont typeface="Wingdings" charset="2"/>
              <a:buNone/>
            </a:pPr>
            <a:r>
              <a:rPr lang="en-GB" altLang="en-US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different in our…</a:t>
            </a:r>
            <a:endParaRPr lang="en-GB" altLang="en-US" dirty="0">
              <a:ea typeface="ＭＳ Ｐゴシック" charset="-128"/>
            </a:endParaRPr>
          </a:p>
        </p:txBody>
      </p: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152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2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4344" name="AutoShape 14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1927225" y="3379788"/>
            <a:ext cx="1685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 dirty="0">
                <a:latin typeface="Comic Sans MS" charset="0"/>
              </a:rPr>
              <a:t>…bodies</a:t>
            </a:r>
            <a:endParaRPr lang="en-GB" altLang="en-US" dirty="0"/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3219450" y="3992563"/>
            <a:ext cx="1962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 dirty="0">
                <a:latin typeface="Comic Sans MS" charset="0"/>
              </a:rPr>
              <a:t>…feelings</a:t>
            </a:r>
            <a:endParaRPr lang="en-GB" altLang="en-US" dirty="0"/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3657600" y="47244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3200" i="1" dirty="0">
                <a:latin typeface="Comic Sans MS" charset="0"/>
              </a:rPr>
              <a:t>…love of God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562689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109571" grpId="0" build="p"/>
      <p:bldP spid="14346" grpId="0"/>
      <p:bldP spid="14347" grpId="0"/>
      <p:bldP spid="143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68313" y="549275"/>
            <a:ext cx="82073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2"/>
              <a:buChar char="v"/>
            </a:pPr>
            <a:endParaRPr lang="en-GB" altLang="en-US" sz="3600" dirty="0"/>
          </a:p>
          <a:p>
            <a:pPr>
              <a:buFont typeface="Wingdings" charset="2"/>
              <a:buChar char="v"/>
            </a:pPr>
            <a:endParaRPr lang="en-GB" altLang="en-US" sz="3600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v"/>
            </a:pPr>
            <a:r>
              <a:rPr lang="en-GB" altLang="en-US" sz="3600" dirty="0">
                <a:solidFill>
                  <a:srgbClr val="0000FF"/>
                </a:solidFill>
              </a:rPr>
              <a:t> 	What is RSE?  </a:t>
            </a:r>
          </a:p>
          <a:p>
            <a:pPr>
              <a:buFont typeface="Wingdings" charset="2"/>
              <a:buChar char="v"/>
            </a:pPr>
            <a:endParaRPr lang="en-GB" altLang="en-US" sz="3600" dirty="0">
              <a:solidFill>
                <a:srgbClr val="0000FF"/>
              </a:solidFill>
            </a:endParaRPr>
          </a:p>
          <a:p>
            <a:pPr lvl="2"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</a:rPr>
              <a:t> 	The place of RSE in the curriculum of a Catholic School</a:t>
            </a:r>
          </a:p>
          <a:p>
            <a:endParaRPr lang="en-GB" altLang="en-US" sz="2800" dirty="0">
              <a:solidFill>
                <a:srgbClr val="0000FF"/>
              </a:solidFill>
            </a:endParaRPr>
          </a:p>
          <a:p>
            <a:pPr>
              <a:buFont typeface="Wingdings" charset="2"/>
              <a:buChar char="v"/>
            </a:pPr>
            <a:r>
              <a:rPr lang="en-GB" altLang="en-US" sz="3600" i="1" dirty="0">
                <a:solidFill>
                  <a:srgbClr val="0000FF"/>
                </a:solidFill>
              </a:rPr>
              <a:t> 	A Journey in Love</a:t>
            </a:r>
          </a:p>
          <a:p>
            <a:endParaRPr lang="en-GB" altLang="en-US" sz="3600" i="1" dirty="0">
              <a:solidFill>
                <a:srgbClr val="0000FF"/>
              </a:solidFill>
            </a:endParaRPr>
          </a:p>
          <a:p>
            <a:pPr lvl="2">
              <a:buFontTx/>
              <a:buChar char="•"/>
            </a:pPr>
            <a:r>
              <a:rPr lang="en-GB" altLang="en-US" sz="3600" dirty="0">
                <a:solidFill>
                  <a:srgbClr val="0000FF"/>
                </a:solidFill>
              </a:rPr>
              <a:t> </a:t>
            </a:r>
            <a:r>
              <a:rPr lang="en-GB" altLang="en-US" sz="3200" dirty="0">
                <a:solidFill>
                  <a:srgbClr val="0000FF"/>
                </a:solidFill>
              </a:rPr>
              <a:t>	An introduction to the programme</a:t>
            </a:r>
          </a:p>
          <a:p>
            <a:pPr lvl="2">
              <a:buFontTx/>
              <a:buChar char="•"/>
            </a:pPr>
            <a:r>
              <a:rPr lang="en-GB" altLang="en-US" sz="3200" dirty="0">
                <a:solidFill>
                  <a:srgbClr val="0000FF"/>
                </a:solidFill>
              </a:rPr>
              <a:t> 	Its 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20237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 wrap="none" lIns="0" tIns="0" rIns="0" bIns="0"/>
          <a:lstStyle/>
          <a:p>
            <a:pPr eaLnBrk="1" hangingPunct="1"/>
            <a:r>
              <a:rPr lang="en-GB" altLang="en-US" b="1" i="1" u="sng" dirty="0">
                <a:solidFill>
                  <a:srgbClr val="6C18B0"/>
                </a:solidFill>
                <a:latin typeface="Comic Sans MS" charset="0"/>
                <a:ea typeface="ＭＳ Ｐゴシック" charset="-128"/>
              </a:rPr>
              <a:t>Physical and Intellectual</a:t>
            </a:r>
            <a:endParaRPr lang="en-US" altLang="en-US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66294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ts val="3400"/>
              </a:lnSpc>
              <a:buFont typeface="Wingdings" charset="2"/>
              <a:buNone/>
            </a:pPr>
            <a:r>
              <a:rPr lang="en-GB" altLang="en-US" sz="2800" i="1" dirty="0">
                <a:effectLst/>
                <a:latin typeface="Comic Sans MS" charset="0"/>
                <a:ea typeface="ＭＳ Ｐゴシック" charset="-128"/>
              </a:rPr>
              <a:t>We have changed in many ways since </a:t>
            </a:r>
          </a:p>
          <a:p>
            <a:pPr eaLnBrk="1" hangingPunct="1">
              <a:lnSpc>
                <a:spcPts val="3400"/>
              </a:lnSpc>
              <a:buFont typeface="Wingdings" charset="2"/>
              <a:buNone/>
            </a:pPr>
            <a:r>
              <a:rPr lang="en-GB" altLang="en-US" sz="2800" i="1" dirty="0">
                <a:effectLst/>
                <a:latin typeface="Comic Sans MS" charset="0"/>
                <a:ea typeface="ＭＳ Ｐゴシック" charset="-128"/>
              </a:rPr>
              <a:t>we were born.</a:t>
            </a:r>
          </a:p>
        </p:txBody>
      </p:sp>
      <p:pic>
        <p:nvPicPr>
          <p:cNvPr id="81925" name="Picture 5" descr="MPj018517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9"/>
          <a:stretch>
            <a:fillRect/>
          </a:stretch>
        </p:blipFill>
        <p:spPr bwMode="auto">
          <a:xfrm>
            <a:off x="50800" y="3429000"/>
            <a:ext cx="2159000" cy="24511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MPj0202029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9" b="6281"/>
          <a:stretch>
            <a:fillRect/>
          </a:stretch>
        </p:blipFill>
        <p:spPr bwMode="auto">
          <a:xfrm>
            <a:off x="2146300" y="3074988"/>
            <a:ext cx="2425700" cy="27940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MPj041170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797" r="7874" b="17978"/>
          <a:stretch>
            <a:fillRect/>
          </a:stretch>
        </p:blipFill>
        <p:spPr bwMode="auto">
          <a:xfrm>
            <a:off x="4383088" y="2667000"/>
            <a:ext cx="2771775" cy="32131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MPj0426515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2232025" cy="44799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4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58825" y="2362200"/>
            <a:ext cx="3203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 dirty="0">
                <a:latin typeface="Comic Sans MS" charset="0"/>
              </a:rPr>
              <a:t>We have grown…</a:t>
            </a:r>
            <a:endParaRPr lang="en-GB" altLang="en-US" dirty="0"/>
          </a:p>
        </p:txBody>
      </p:sp>
      <p:sp>
        <p:nvSpPr>
          <p:cNvPr id="16395" name="AutoShape 12">
            <a:hlinkClick r:id="rId7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914978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Rectangle 14"/>
          <p:cNvSpPr>
            <a:spLocks noChangeArrowheads="1"/>
          </p:cNvSpPr>
          <p:nvPr/>
        </p:nvSpPr>
        <p:spPr bwMode="auto">
          <a:xfrm>
            <a:off x="0" y="5105400"/>
            <a:ext cx="3352800" cy="762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7425" name="Rectangle 10"/>
          <p:cNvSpPr>
            <a:spLocks noChangeArrowheads="1"/>
          </p:cNvSpPr>
          <p:nvPr/>
        </p:nvSpPr>
        <p:spPr bwMode="auto">
          <a:xfrm>
            <a:off x="152400" y="44958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2800" i="1" dirty="0">
                <a:latin typeface="Comic Sans MS" charset="0"/>
              </a:rPr>
              <a:t>Feed ourselves</a:t>
            </a:r>
            <a:endParaRPr lang="en-GB" altLang="en-US" sz="3200" i="1" dirty="0">
              <a:latin typeface="Comic Sans MS" charset="0"/>
            </a:endParaRPr>
          </a:p>
        </p:txBody>
      </p:sp>
      <p:grpSp>
        <p:nvGrpSpPr>
          <p:cNvPr id="17412" name="Group 17"/>
          <p:cNvGrpSpPr>
            <a:grpSpLocks/>
          </p:cNvGrpSpPr>
          <p:nvPr/>
        </p:nvGrpSpPr>
        <p:grpSpPr bwMode="auto">
          <a:xfrm>
            <a:off x="3276600" y="2995613"/>
            <a:ext cx="2667000" cy="3024187"/>
            <a:chOff x="2064" y="1728"/>
            <a:chExt cx="1680" cy="1905"/>
          </a:xfrm>
        </p:grpSpPr>
        <p:sp>
          <p:nvSpPr>
            <p:cNvPr id="17422" name="Rectangle 11"/>
            <p:cNvSpPr>
              <a:spLocks noChangeArrowheads="1"/>
            </p:cNvSpPr>
            <p:nvPr/>
          </p:nvSpPr>
          <p:spPr bwMode="auto">
            <a:xfrm>
              <a:off x="2064" y="1728"/>
              <a:ext cx="1680" cy="187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/>
            </a:p>
          </p:txBody>
        </p:sp>
        <p:pic>
          <p:nvPicPr>
            <p:cNvPr id="17423" name="Picture 6" descr="MPj04223150000[1]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728"/>
              <a:ext cx="1676" cy="1905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5105400" cy="762000"/>
          </a:xfrm>
          <a:prstGeom prst="rect">
            <a:avLst/>
          </a:prstGeom>
        </p:spPr>
        <p:txBody>
          <a:bodyPr lIns="0" tIns="0" rIns="0" bIns="0"/>
          <a:lstStyle/>
          <a:p>
            <a:pPr eaLnBrk="1" hangingPunct="1">
              <a:lnSpc>
                <a:spcPts val="42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3800" i="1" dirty="0">
                <a:solidFill>
                  <a:srgbClr val="6C18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We can do more…</a:t>
            </a:r>
            <a:endParaRPr lang="en-US" altLang="en-US" sz="3800" dirty="0">
              <a:ea typeface="ＭＳ Ｐゴシック" charset="-128"/>
            </a:endParaRPr>
          </a:p>
        </p:txBody>
      </p:sp>
      <p:pic>
        <p:nvPicPr>
          <p:cNvPr id="92164" name="Picture 4" descr="MPj0422533000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3"/>
          <a:stretch>
            <a:fillRect/>
          </a:stretch>
        </p:blipFill>
        <p:spPr bwMode="auto">
          <a:xfrm>
            <a:off x="6400800" y="0"/>
            <a:ext cx="20875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9" descr="_39136231_ap300d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2857500" cy="190500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6249988" y="4953000"/>
            <a:ext cx="1185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 dirty="0">
                <a:latin typeface="Comic Sans MS" charset="0"/>
              </a:rPr>
              <a:t>Dance</a:t>
            </a:r>
            <a:endParaRPr lang="en-GB" altLang="en-US" sz="3200" i="1" dirty="0">
              <a:latin typeface="Comic Sans MS" charset="0"/>
            </a:endParaRPr>
          </a:p>
        </p:txBody>
      </p: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7416" name="Rectangle 9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5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6019800" y="2514600"/>
            <a:ext cx="3048000" cy="762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7420" name="AutoShape 16">
            <a:hlinkClick r:id="rId6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5486400"/>
            <a:ext cx="2819400" cy="76200"/>
          </a:xfrm>
          <a:prstGeom prst="rect">
            <a:avLst/>
          </a:prstGeom>
          <a:gradFill rotWithShape="0">
            <a:gsLst>
              <a:gs pos="0">
                <a:srgbClr val="6C18B0"/>
              </a:gs>
              <a:gs pos="100000">
                <a:srgbClr val="CFBD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7426" name="Rectangle 10"/>
          <p:cNvSpPr>
            <a:spLocks noChangeArrowheads="1"/>
          </p:cNvSpPr>
          <p:nvPr/>
        </p:nvSpPr>
        <p:spPr bwMode="auto">
          <a:xfrm>
            <a:off x="5486400" y="19050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2800" i="1" dirty="0">
                <a:latin typeface="Comic Sans MS" charset="0"/>
              </a:rPr>
              <a:t>Walk</a:t>
            </a:r>
            <a:endParaRPr lang="en-GB" altLang="en-US" sz="3200" i="1" dirty="0">
              <a:latin typeface="Comic Sans MS" charset="0"/>
            </a:endParaRPr>
          </a:p>
        </p:txBody>
      </p:sp>
      <p:sp>
        <p:nvSpPr>
          <p:cNvPr id="17427" name="Rectangle 10"/>
          <p:cNvSpPr>
            <a:spLocks noChangeArrowheads="1"/>
          </p:cNvSpPr>
          <p:nvPr/>
        </p:nvSpPr>
        <p:spPr bwMode="auto">
          <a:xfrm>
            <a:off x="2819400" y="15240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2800" i="1" dirty="0">
                <a:latin typeface="Comic Sans MS" charset="0"/>
              </a:rPr>
              <a:t>Run</a:t>
            </a:r>
            <a:endParaRPr lang="en-GB" altLang="en-US" sz="3200" i="1" dirty="0">
              <a:latin typeface="Comic Sans MS" charset="0"/>
            </a:endParaRPr>
          </a:p>
        </p:txBody>
      </p:sp>
      <p:sp>
        <p:nvSpPr>
          <p:cNvPr id="17428" name="Rectangle 13"/>
          <p:cNvSpPr>
            <a:spLocks noChangeArrowheads="1"/>
          </p:cNvSpPr>
          <p:nvPr/>
        </p:nvSpPr>
        <p:spPr bwMode="auto">
          <a:xfrm>
            <a:off x="0" y="2209800"/>
            <a:ext cx="3505200" cy="76200"/>
          </a:xfrm>
          <a:prstGeom prst="rect">
            <a:avLst/>
          </a:prstGeom>
          <a:gradFill rotWithShape="0">
            <a:gsLst>
              <a:gs pos="0">
                <a:srgbClr val="CFBDFF"/>
              </a:gs>
              <a:gs pos="100000">
                <a:srgbClr val="6C18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92167" name="Picture 7" descr="MPj0411744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025650" cy="26638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1018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17425" grpId="0"/>
      <p:bldP spid="17415" grpId="0"/>
      <p:bldP spid="17418" grpId="0" animBg="1"/>
      <p:bldP spid="17421" grpId="0" animBg="1"/>
      <p:bldP spid="17426" grpId="0"/>
      <p:bldP spid="17427" grpId="0"/>
      <p:bldP spid="174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40713" cy="758825"/>
          </a:xfrm>
        </p:spPr>
        <p:txBody>
          <a:bodyPr/>
          <a:lstStyle/>
          <a:p>
            <a:pPr eaLnBrk="1" hangingPunct="1"/>
            <a:r>
              <a:rPr lang="en-GB" altLang="en-US" sz="3600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boys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95400"/>
            <a:ext cx="7993063" cy="43735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Testosterone in the bloodstream triggers changes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Muscles and bones develop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Voice deepens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Some boys get uneven breast development in early puberty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Waist thickens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Limbs lengthen in proportion to body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Shoulders broaden</a:t>
            </a:r>
          </a:p>
          <a:p>
            <a:pPr eaLnBrk="1" hangingPunct="1">
              <a:lnSpc>
                <a:spcPts val="3200"/>
              </a:lnSpc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Wet dreams and erections</a:t>
            </a:r>
            <a:endParaRPr lang="en-GB" altLang="en-US" sz="2800" dirty="0">
              <a:ea typeface="ＭＳ Ｐゴシック" charset="-128"/>
            </a:endParaRP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0488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8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0490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15945"/>
      </p:ext>
    </p:extLst>
  </p:cSld>
  <p:clrMapOvr>
    <a:masterClrMapping/>
  </p:clrMapOvr>
  <p:transition advTm="0"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0" y="3851275"/>
            <a:ext cx="5715000" cy="14478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0" y="3241675"/>
            <a:ext cx="4724400" cy="4572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0" y="2098675"/>
            <a:ext cx="6477000" cy="9144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0" y="1447800"/>
            <a:ext cx="5334000" cy="457200"/>
          </a:xfrm>
          <a:prstGeom prst="rect">
            <a:avLst/>
          </a:prstGeom>
          <a:solidFill>
            <a:srgbClr val="CFBD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7162800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Penis and scrotum enlarge </a:t>
            </a: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Production of sperm and discharge</a:t>
            </a:r>
            <a:b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of seminal fluid during ejaculation</a:t>
            </a: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Adam’s apple enlarges</a:t>
            </a:r>
            <a:endParaRPr lang="en-US" altLang="en-US" sz="2400" i="1" dirty="0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lnSpc>
                <a:spcPts val="3600"/>
              </a:lnSpc>
              <a:spcBef>
                <a:spcPct val="50000"/>
              </a:spcBef>
              <a:buClrTx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Hair can grow on face, chest </a:t>
            </a:r>
            <a:b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and back as well as underarms </a:t>
            </a:r>
            <a:b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and pubic area</a:t>
            </a:r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16913" cy="682625"/>
          </a:xfrm>
        </p:spPr>
        <p:txBody>
          <a:bodyPr/>
          <a:lstStyle/>
          <a:p>
            <a:pPr eaLnBrk="1" hangingPunct="1"/>
            <a: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boys continued</a:t>
            </a:r>
            <a:endParaRPr lang="en-US" altLang="en-US" b="1" dirty="0">
              <a:ea typeface="ＭＳ Ｐゴシック" charset="-128"/>
            </a:endParaRPr>
          </a:p>
        </p:txBody>
      </p:sp>
      <p:pic>
        <p:nvPicPr>
          <p:cNvPr id="21512" name="Picture 6" descr="Diagram showing Puberty in Male Hum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790700"/>
            <a:ext cx="3017837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1513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9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1515" name="AutoShape 8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0435432"/>
      </p:ext>
    </p:extLst>
  </p:cSld>
  <p:clrMapOvr>
    <a:masterClrMapping/>
  </p:clrMapOvr>
  <p:transition advTm="0">
    <p:checke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0075"/>
          </a:xfrm>
        </p:spPr>
        <p:txBody>
          <a:bodyPr/>
          <a:lstStyle/>
          <a:p>
            <a:pPr eaLnBrk="1" hangingPunct="1"/>
            <a:r>
              <a:rPr lang="en-GB" altLang="en-US" sz="3600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Physical changes in girls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235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0"/>
            <a:ext cx="3048000" cy="457200"/>
          </a:xfrm>
          <a:prstGeom prst="rect">
            <a:avLst/>
          </a:prstGeom>
          <a:solidFill>
            <a:srgbClr val="CFBDFF"/>
          </a:solidFill>
        </p:spPr>
        <p:txBody>
          <a:bodyPr wrap="none"/>
          <a:lstStyle/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effectLst/>
                <a:latin typeface="Comic Sans MS" charset="0"/>
                <a:ea typeface="ＭＳ Ｐゴシック" charset="-128"/>
              </a:rPr>
              <a:t>Uterus enlarges</a:t>
            </a:r>
          </a:p>
        </p:txBody>
      </p: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867400" y="1971675"/>
            <a:ext cx="3124200" cy="2447925"/>
            <a:chOff x="3696" y="1480"/>
            <a:chExt cx="1679" cy="1316"/>
          </a:xfrm>
        </p:grpSpPr>
        <p:pic>
          <p:nvPicPr>
            <p:cNvPr id="23564" name="Picture 5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7" t="55801" r="68916" b="2019"/>
            <a:stretch>
              <a:fillRect/>
            </a:stretch>
          </p:blipFill>
          <p:spPr bwMode="auto">
            <a:xfrm>
              <a:off x="3696" y="1480"/>
              <a:ext cx="544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6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9" t="55801" r="40543" b="2019"/>
            <a:stretch>
              <a:fillRect/>
            </a:stretch>
          </p:blipFill>
          <p:spPr bwMode="auto">
            <a:xfrm>
              <a:off x="4241" y="1480"/>
              <a:ext cx="545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7" descr="13boyt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5" t="55801" r="10292" b="2019"/>
            <a:stretch>
              <a:fillRect/>
            </a:stretch>
          </p:blipFill>
          <p:spPr bwMode="auto">
            <a:xfrm>
              <a:off x="4785" y="1480"/>
              <a:ext cx="590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3561" name="Rectangle 8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11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3563" name="AutoShape 11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3568" name="Rectangle 3"/>
          <p:cNvSpPr>
            <a:spLocks noChangeArrowheads="1"/>
          </p:cNvSpPr>
          <p:nvPr/>
        </p:nvSpPr>
        <p:spPr bwMode="auto">
          <a:xfrm>
            <a:off x="457200" y="1143000"/>
            <a:ext cx="74676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latin typeface="Comic Sans MS" charset="0"/>
              </a:rPr>
              <a:t>Breasts develop: they come in all shapes and sizes</a:t>
            </a:r>
          </a:p>
        </p:txBody>
      </p:sp>
      <p:sp>
        <p:nvSpPr>
          <p:cNvPr id="23569" name="Rectangle 3"/>
          <p:cNvSpPr>
            <a:spLocks noChangeArrowheads="1"/>
          </p:cNvSpPr>
          <p:nvPr/>
        </p:nvSpPr>
        <p:spPr bwMode="auto">
          <a:xfrm>
            <a:off x="457200" y="1752600"/>
            <a:ext cx="50292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latin typeface="Comic Sans MS" charset="0"/>
              </a:rPr>
              <a:t>Hips broaden and waist slims</a:t>
            </a:r>
          </a:p>
        </p:txBody>
      </p:sp>
      <p:sp>
        <p:nvSpPr>
          <p:cNvPr id="23570" name="Rectangle 3"/>
          <p:cNvSpPr>
            <a:spLocks noChangeArrowheads="1"/>
          </p:cNvSpPr>
          <p:nvPr/>
        </p:nvSpPr>
        <p:spPr bwMode="auto">
          <a:xfrm>
            <a:off x="457200" y="2362200"/>
            <a:ext cx="44958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latin typeface="Comic Sans MS" charset="0"/>
              </a:rPr>
              <a:t>Ovaries produce oestrogen</a:t>
            </a:r>
            <a:endParaRPr lang="en-US" altLang="en-US" sz="2000" dirty="0">
              <a:latin typeface="Comic Sans MS" charset="0"/>
            </a:endParaRPr>
          </a:p>
        </p:txBody>
      </p:sp>
      <p:sp>
        <p:nvSpPr>
          <p:cNvPr id="23571" name="Rectangle 3"/>
          <p:cNvSpPr>
            <a:spLocks noChangeArrowheads="1"/>
          </p:cNvSpPr>
          <p:nvPr/>
        </p:nvSpPr>
        <p:spPr bwMode="auto">
          <a:xfrm>
            <a:off x="457200" y="2971800"/>
            <a:ext cx="34290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latin typeface="Comic Sans MS" charset="0"/>
              </a:rPr>
              <a:t>Hormonal activity</a:t>
            </a:r>
          </a:p>
        </p:txBody>
      </p:sp>
      <p:sp>
        <p:nvSpPr>
          <p:cNvPr id="23572" name="Rectangle 3"/>
          <p:cNvSpPr>
            <a:spLocks noChangeArrowheads="1"/>
          </p:cNvSpPr>
          <p:nvPr/>
        </p:nvSpPr>
        <p:spPr bwMode="auto">
          <a:xfrm>
            <a:off x="457200" y="3581400"/>
            <a:ext cx="5410200" cy="838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algn="l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</a:pPr>
            <a:r>
              <a:rPr lang="en-GB" altLang="en-US" sz="2000" dirty="0">
                <a:latin typeface="Comic Sans MS" charset="0"/>
              </a:rPr>
              <a:t>Menstruation begins (about 12 months</a:t>
            </a:r>
            <a:br>
              <a:rPr lang="en-GB" altLang="en-US" sz="2000" dirty="0">
                <a:latin typeface="Comic Sans MS" charset="0"/>
              </a:rPr>
            </a:br>
            <a:r>
              <a:rPr lang="en-GB" altLang="en-US" sz="2000" dirty="0">
                <a:latin typeface="Comic Sans MS" charset="0"/>
              </a:rPr>
              <a:t>after breasts begin to develop)</a:t>
            </a:r>
          </a:p>
        </p:txBody>
      </p:sp>
      <p:sp>
        <p:nvSpPr>
          <p:cNvPr id="23573" name="Rectangle 3"/>
          <p:cNvSpPr>
            <a:spLocks noGrp="1" noChangeArrowheads="1"/>
          </p:cNvSpPr>
          <p:nvPr/>
        </p:nvSpPr>
        <p:spPr bwMode="auto">
          <a:xfrm>
            <a:off x="4038600" y="4800600"/>
            <a:ext cx="4876800" cy="7620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292100" indent="-2921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4826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buSzPct val="65000"/>
              <a:buFont typeface="Wingdings" charset="2"/>
              <a:buChar char="n"/>
            </a:pPr>
            <a:r>
              <a:rPr lang="en-GB" altLang="en-US" sz="2000" i="1" dirty="0">
                <a:latin typeface="Comic Sans MS" charset="0"/>
              </a:rPr>
              <a:t>Usually start to grow hair on </a:t>
            </a:r>
            <a:br>
              <a:rPr lang="en-GB" altLang="en-US" sz="2000" i="1" dirty="0">
                <a:latin typeface="Comic Sans MS" charset="0"/>
              </a:rPr>
            </a:br>
            <a:r>
              <a:rPr lang="en-GB" altLang="en-US" sz="2000" i="1" dirty="0">
                <a:latin typeface="Comic Sans MS" charset="0"/>
              </a:rPr>
              <a:t>underarm, pubic area and legs</a:t>
            </a:r>
            <a:endParaRPr lang="en-US" altLang="en-US" sz="2000" i="1" dirty="0">
              <a:latin typeface="Comic Sans MS" charset="0"/>
            </a:endParaRPr>
          </a:p>
        </p:txBody>
      </p:sp>
      <p:sp>
        <p:nvSpPr>
          <p:cNvPr id="23574" name="Rectangle 3"/>
          <p:cNvSpPr>
            <a:spLocks noGrp="1" noChangeArrowheads="1"/>
          </p:cNvSpPr>
          <p:nvPr/>
        </p:nvSpPr>
        <p:spPr bwMode="auto">
          <a:xfrm>
            <a:off x="457200" y="5181600"/>
            <a:ext cx="3200400" cy="4572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292100" indent="-2921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571500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>
              <a:buSzPct val="65000"/>
              <a:buFont typeface="Wingdings" charset="2"/>
              <a:buChar char="n"/>
            </a:pPr>
            <a:r>
              <a:rPr lang="en-GB" altLang="en-US" sz="2000" dirty="0">
                <a:latin typeface="Comic Sans MS" charset="0"/>
              </a:rPr>
              <a:t>Vaginal lining thickens</a:t>
            </a:r>
          </a:p>
        </p:txBody>
      </p:sp>
    </p:spTree>
    <p:extLst>
      <p:ext uri="{BB962C8B-B14F-4D97-AF65-F5344CB8AC3E}">
        <p14:creationId xmlns:p14="http://schemas.microsoft.com/office/powerpoint/2010/main" val="1740062929"/>
      </p:ext>
    </p:extLst>
  </p:cSld>
  <p:clrMapOvr>
    <a:masterClrMapping/>
  </p:clrMapOvr>
  <p:transition advTm="0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>
            <a:spLocks noChangeArrowheads="1"/>
          </p:cNvSpPr>
          <p:nvPr/>
        </p:nvSpPr>
        <p:spPr bwMode="auto">
          <a:xfrm>
            <a:off x="3657600" y="1524000"/>
            <a:ext cx="4495800" cy="4114800"/>
          </a:xfrm>
          <a:prstGeom prst="rect">
            <a:avLst/>
          </a:prstGeom>
          <a:solidFill>
            <a:srgbClr val="FFFFFF"/>
          </a:solidFill>
          <a:ln w="12700">
            <a:solidFill>
              <a:srgbClr val="A32B8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4579" name="Rectangle 15"/>
          <p:cNvSpPr>
            <a:spLocks noChangeArrowheads="1"/>
          </p:cNvSpPr>
          <p:nvPr/>
        </p:nvSpPr>
        <p:spPr bwMode="auto">
          <a:xfrm>
            <a:off x="703263" y="1295400"/>
            <a:ext cx="3182937" cy="4572000"/>
          </a:xfrm>
          <a:prstGeom prst="rect">
            <a:avLst/>
          </a:prstGeom>
          <a:solidFill>
            <a:srgbClr val="F5C0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2971800" cy="3276600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marL="0" indent="1588" eaLnBrk="1" hangingPunct="1">
              <a:lnSpc>
                <a:spcPts val="42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 menstrual cycle is to</a:t>
            </a:r>
            <a:b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prepare the female body for</a:t>
            </a:r>
            <a:b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2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reproduction</a:t>
            </a:r>
            <a:endParaRPr lang="en-GB" altLang="en-US" sz="2800" i="1" dirty="0"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4616" name="Group 40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12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4583" name="AutoShape 8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24584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solidFill>
            <a:srgbClr val="6C18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22300"/>
            <a:ext cx="3581400" cy="6000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altLang="en-US" sz="3600" b="1" i="1" dirty="0">
                <a:solidFill>
                  <a:srgbClr val="FFFFFF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098925" y="1676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1588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200" i="1" dirty="0">
                <a:solidFill>
                  <a:srgbClr val="6C18B0"/>
                </a:solidFill>
                <a:latin typeface="Comic Sans MS" charset="0"/>
              </a:rPr>
              <a:t>Inside a woman’s body:</a:t>
            </a:r>
          </a:p>
        </p:txBody>
      </p:sp>
      <p:grpSp>
        <p:nvGrpSpPr>
          <p:cNvPr id="24587" name="Group 46"/>
          <p:cNvGrpSpPr>
            <a:grpSpLocks/>
          </p:cNvGrpSpPr>
          <p:nvPr/>
        </p:nvGrpSpPr>
        <p:grpSpPr bwMode="auto">
          <a:xfrm>
            <a:off x="4419600" y="2209800"/>
            <a:ext cx="3505200" cy="3349625"/>
            <a:chOff x="2784" y="1392"/>
            <a:chExt cx="2208" cy="2110"/>
          </a:xfrm>
        </p:grpSpPr>
        <p:pic>
          <p:nvPicPr>
            <p:cNvPr id="24590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91" name="Group 45"/>
            <p:cNvGrpSpPr>
              <a:grpSpLocks/>
            </p:cNvGrpSpPr>
            <p:nvPr/>
          </p:nvGrpSpPr>
          <p:grpSpPr bwMode="auto">
            <a:xfrm>
              <a:off x="3936" y="3214"/>
              <a:ext cx="144" cy="288"/>
              <a:chOff x="3936" y="3214"/>
              <a:chExt cx="144" cy="288"/>
            </a:xfrm>
          </p:grpSpPr>
          <p:grpSp>
            <p:nvGrpSpPr>
              <p:cNvPr id="24612" name="Group 24"/>
              <p:cNvGrpSpPr>
                <a:grpSpLocks/>
              </p:cNvGrpSpPr>
              <p:nvPr/>
            </p:nvGrpSpPr>
            <p:grpSpPr bwMode="auto">
              <a:xfrm>
                <a:off x="3936" y="3348"/>
                <a:ext cx="144" cy="154"/>
                <a:chOff x="3936" y="3302"/>
                <a:chExt cx="144" cy="154"/>
              </a:xfrm>
            </p:grpSpPr>
            <p:sp>
              <p:nvSpPr>
                <p:cNvPr id="24614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461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4613" name="Line 23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592" name="Group 44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4608" name="Group 25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4610" name="Rectangle 26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461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4609" name="Line 28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593" name="Group 42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4604" name="Group 29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4606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460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4605" name="Line 32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594" name="Group 41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4600" name="Group 33"/>
              <p:cNvGrpSpPr>
                <a:grpSpLocks/>
              </p:cNvGrpSpPr>
              <p:nvPr/>
            </p:nvGrpSpPr>
            <p:grpSpPr bwMode="auto">
              <a:xfrm>
                <a:off x="2784" y="1478"/>
                <a:ext cx="144" cy="154"/>
                <a:chOff x="3936" y="3302"/>
                <a:chExt cx="144" cy="154"/>
              </a:xfrm>
            </p:grpSpPr>
            <p:sp>
              <p:nvSpPr>
                <p:cNvPr id="24602" name="Rectangle 34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460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4601" name="Line 36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4595" name="Group 43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4596" name="Group 37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4598" name="Rectangle 38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459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4597" name="Line 40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4588" name="Rectangle 3"/>
          <p:cNvSpPr>
            <a:spLocks noChangeArrowheads="1"/>
          </p:cNvSpPr>
          <p:nvPr/>
        </p:nvSpPr>
        <p:spPr bwMode="auto">
          <a:xfrm>
            <a:off x="4106863" y="312420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indent="1588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a. Vagina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b. Cervix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c. Womb (uterus)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d. Fallopian tube</a:t>
            </a:r>
          </a:p>
          <a:p>
            <a:pPr algn="l" eaLnBrk="1" hangingPunct="1">
              <a:lnSpc>
                <a:spcPts val="3600"/>
              </a:lnSpc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i="1" dirty="0">
                <a:latin typeface="Comic Sans MS" charset="0"/>
              </a:rPr>
              <a:t>e. Ovary</a:t>
            </a:r>
            <a:endParaRPr lang="en-US" altLang="en-US" i="1" dirty="0">
              <a:latin typeface="Comic Sans MS" charset="0"/>
            </a:endParaRPr>
          </a:p>
        </p:txBody>
      </p:sp>
      <p:pic>
        <p:nvPicPr>
          <p:cNvPr id="24589" name="Picture 20" descr="Woman-out-2.jpg    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7767"/>
          <a:stretch>
            <a:fillRect/>
          </a:stretch>
        </p:blipFill>
        <p:spPr bwMode="auto">
          <a:xfrm>
            <a:off x="7513638" y="4191000"/>
            <a:ext cx="1477962" cy="1176338"/>
          </a:xfrm>
          <a:prstGeom prst="rect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54205"/>
      </p:ext>
    </p:extLst>
  </p:cSld>
  <p:clrMapOvr>
    <a:masterClrMapping/>
  </p:clrMapOvr>
  <p:transition advTm="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37" name="Group 37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25602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13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5604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5791200" y="1295400"/>
            <a:ext cx="3175000" cy="3349625"/>
            <a:chOff x="2784" y="1392"/>
            <a:chExt cx="2208" cy="2110"/>
          </a:xfrm>
        </p:grpSpPr>
        <p:pic>
          <p:nvPicPr>
            <p:cNvPr id="25610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1" name="Group 10"/>
            <p:cNvGrpSpPr>
              <a:grpSpLocks/>
            </p:cNvGrpSpPr>
            <p:nvPr/>
          </p:nvGrpSpPr>
          <p:grpSpPr bwMode="auto">
            <a:xfrm>
              <a:off x="3935" y="3214"/>
              <a:ext cx="145" cy="288"/>
              <a:chOff x="3935" y="3214"/>
              <a:chExt cx="145" cy="288"/>
            </a:xfrm>
          </p:grpSpPr>
          <p:grpSp>
            <p:nvGrpSpPr>
              <p:cNvPr id="25632" name="Group 11"/>
              <p:cNvGrpSpPr>
                <a:grpSpLocks/>
              </p:cNvGrpSpPr>
              <p:nvPr/>
            </p:nvGrpSpPr>
            <p:grpSpPr bwMode="auto">
              <a:xfrm>
                <a:off x="3935" y="3348"/>
                <a:ext cx="145" cy="154"/>
                <a:chOff x="3935" y="3302"/>
                <a:chExt cx="145" cy="154"/>
              </a:xfrm>
            </p:grpSpPr>
            <p:sp>
              <p:nvSpPr>
                <p:cNvPr id="25634" name="Rectangle 1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563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35" y="3302"/>
                  <a:ext cx="14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5633" name="Line 14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5612" name="Group 15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5628" name="Group 16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5630" name="Rectangle 1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563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5629" name="Line 19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5613" name="Group 20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5624" name="Group 21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5626" name="Rectangle 2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562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5625" name="Line 24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5614" name="Group 25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5620" name="Group 26"/>
              <p:cNvGrpSpPr>
                <a:grpSpLocks/>
              </p:cNvGrpSpPr>
              <p:nvPr/>
            </p:nvGrpSpPr>
            <p:grpSpPr bwMode="auto">
              <a:xfrm>
                <a:off x="2784" y="1478"/>
                <a:ext cx="145" cy="154"/>
                <a:chOff x="3936" y="3302"/>
                <a:chExt cx="145" cy="154"/>
              </a:xfrm>
            </p:grpSpPr>
            <p:sp>
              <p:nvSpPr>
                <p:cNvPr id="25622" name="Rectangle 2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56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5621" name="Line 29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5615" name="Group 30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5616" name="Group 31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5618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561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5617" name="Line 34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33375"/>
            <a:ext cx="6019800" cy="5534025"/>
          </a:xfrm>
          <a:prstGeom prst="rect">
            <a:avLst/>
          </a:prstGeom>
        </p:spPr>
        <p:txBody>
          <a:bodyPr wrap="none" lIns="0" tIns="0" rIns="0" bIns="0">
            <a:normAutofit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3000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There are 2 important stages:</a:t>
            </a:r>
          </a:p>
          <a:p>
            <a:pPr eaLnBrk="1" hangingPunct="1">
              <a:buFont typeface="Wingdings" charset="2"/>
              <a:buNone/>
            </a:pPr>
            <a:endParaRPr lang="en-GB" altLang="en-US" sz="1800" i="1" dirty="0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GB" altLang="en-US" sz="2400" i="1" dirty="0">
                <a:effectLst/>
                <a:latin typeface="Comic Sans MS" charset="0"/>
                <a:ea typeface="ＭＳ Ｐゴシック" charset="-128"/>
              </a:rPr>
              <a:t>1.</a:t>
            </a:r>
            <a:r>
              <a:rPr lang="en-GB" altLang="en-US" sz="2400" b="1" i="1" dirty="0">
                <a:effectLst/>
                <a:latin typeface="Comic Sans MS" charset="0"/>
                <a:ea typeface="ＭＳ Ｐゴシック" charset="-128"/>
              </a:rPr>
              <a:t> </a:t>
            </a:r>
            <a:r>
              <a:rPr lang="en-GB" altLang="en-US" sz="2400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menstrual cycle is controlled by hormones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released from the pituitary gland.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Most menstrual cycles last for about 28 days.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first day of the period marks the start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of the cycle and is counted as day 1.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If the uterus does not receive a fertilised ovum,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lining of the uterus breaks down and is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shed over the next few days.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This is called </a:t>
            </a:r>
            <a:r>
              <a:rPr lang="en-GB" altLang="en-US" sz="1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menstruation</a:t>
            </a: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lining of the uterus begins to thicken and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an ovum begins to develop.</a:t>
            </a:r>
            <a:endParaRPr lang="en-US" altLang="en-US" sz="1800" i="1" dirty="0"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5607" name="Group 37"/>
          <p:cNvGrpSpPr>
            <a:grpSpLocks/>
          </p:cNvGrpSpPr>
          <p:nvPr/>
        </p:nvGrpSpPr>
        <p:grpSpPr bwMode="auto">
          <a:xfrm>
            <a:off x="5829300" y="4800600"/>
            <a:ext cx="3086100" cy="990600"/>
            <a:chOff x="3672" y="3024"/>
            <a:chExt cx="1944" cy="624"/>
          </a:xfrm>
        </p:grpSpPr>
        <p:sp>
          <p:nvSpPr>
            <p:cNvPr id="25608" name="Rectangle 3"/>
            <p:cNvSpPr>
              <a:spLocks noChangeArrowheads="1"/>
            </p:cNvSpPr>
            <p:nvPr/>
          </p:nvSpPr>
          <p:spPr bwMode="auto">
            <a:xfrm>
              <a:off x="4704" y="3024"/>
              <a:ext cx="91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d. Fallopian tube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e. Ovary</a:t>
              </a:r>
              <a:endParaRPr lang="en-US" altLang="en-US" sz="1400" i="1" dirty="0">
                <a:latin typeface="Comic Sans MS" charset="0"/>
              </a:endParaRPr>
            </a:p>
          </p:txBody>
        </p:sp>
        <p:sp>
          <p:nvSpPr>
            <p:cNvPr id="25609" name="Rectangle 3"/>
            <p:cNvSpPr>
              <a:spLocks noChangeArrowheads="1"/>
            </p:cNvSpPr>
            <p:nvPr/>
          </p:nvSpPr>
          <p:spPr bwMode="auto">
            <a:xfrm>
              <a:off x="3672" y="3024"/>
              <a:ext cx="110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a. Vagina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b. Cervix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c. Womb (uterus)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682405"/>
      </p:ext>
    </p:extLst>
  </p:cSld>
  <p:clrMapOvr>
    <a:masterClrMapping/>
  </p:clrMapOvr>
  <p:transition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14375"/>
            <a:ext cx="5627688" cy="47720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GB" altLang="en-US" sz="2400" i="1" dirty="0">
                <a:latin typeface="Comic Sans MS" charset="0"/>
                <a:ea typeface="ＭＳ Ｐゴシック" charset="-128"/>
              </a:rPr>
              <a:t>2.</a:t>
            </a:r>
            <a:r>
              <a:rPr lang="en-GB" altLang="en-US" sz="2400" b="1" i="1" dirty="0">
                <a:latin typeface="Comic Sans MS" charset="0"/>
                <a:ea typeface="ＭＳ Ｐゴシック" charset="-128"/>
              </a:rPr>
              <a:t> </a:t>
            </a:r>
            <a:r>
              <a:rPr lang="en-GB" altLang="en-US" sz="2400" b="1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Ovulation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On about the 14</a:t>
            </a:r>
            <a:r>
              <a:rPr lang="en-GB" altLang="en-US" sz="1800" i="1" baseline="30000" dirty="0">
                <a:effectLst/>
                <a:latin typeface="Comic Sans MS" charset="0"/>
                <a:ea typeface="ＭＳ Ｐゴシック" charset="-128"/>
              </a:rPr>
              <a:t>th</a:t>
            </a: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 day of the cycle an ovum is released into the fallopian tube.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This is called </a:t>
            </a:r>
            <a:r>
              <a:rPr lang="en-GB" altLang="en-US" sz="1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ovulation</a:t>
            </a: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ovum travels towards the uterus.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The lining of the uterus continues to thicken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and gets full of blood in case a fertilised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ovum arrives.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If the ovum is not fertilised it will dissolve and</a:t>
            </a:r>
            <a:b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sz="1800" i="1" dirty="0">
                <a:effectLst/>
                <a:latin typeface="Comic Sans MS" charset="0"/>
                <a:ea typeface="ＭＳ Ｐゴシック" charset="-128"/>
              </a:rPr>
              <a:t>a period will occur.</a:t>
            </a:r>
          </a:p>
          <a:p>
            <a:pPr eaLnBrk="1" hangingPunct="1">
              <a:buFont typeface="Wingdings" charset="2"/>
              <a:buNone/>
            </a:pPr>
            <a:endParaRPr lang="en-GB" altLang="en-US" sz="1800" i="1" dirty="0"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GB" altLang="en-US" sz="1800" i="1" dirty="0">
                <a:solidFill>
                  <a:srgbClr val="6C18B0"/>
                </a:solidFill>
                <a:effectLst/>
                <a:latin typeface="Comic Sans MS" charset="0"/>
                <a:ea typeface="ＭＳ Ｐゴシック" charset="-128"/>
              </a:rPr>
              <a:t>Then the cycle starts again…</a:t>
            </a:r>
            <a:endParaRPr lang="en-US" altLang="en-US" sz="1800" i="1" dirty="0">
              <a:solidFill>
                <a:srgbClr val="6C18B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grpSp>
        <p:nvGrpSpPr>
          <p:cNvPr id="26660" name="Group 36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6627" name="Rectangle 4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14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6629" name="AutoShape 7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grpSp>
        <p:nvGrpSpPr>
          <p:cNvPr id="26630" name="Group 8"/>
          <p:cNvGrpSpPr>
            <a:grpSpLocks/>
          </p:cNvGrpSpPr>
          <p:nvPr/>
        </p:nvGrpSpPr>
        <p:grpSpPr bwMode="auto">
          <a:xfrm>
            <a:off x="5562600" y="1295400"/>
            <a:ext cx="3403600" cy="3349625"/>
            <a:chOff x="2784" y="1392"/>
            <a:chExt cx="2208" cy="2110"/>
          </a:xfrm>
        </p:grpSpPr>
        <p:pic>
          <p:nvPicPr>
            <p:cNvPr id="26634" name="Picture 9" descr="Female bits.jpg                                                00001730&#10;G4_Nick-80                     C062B80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392"/>
              <a:ext cx="201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5" name="Group 10"/>
            <p:cNvGrpSpPr>
              <a:grpSpLocks/>
            </p:cNvGrpSpPr>
            <p:nvPr/>
          </p:nvGrpSpPr>
          <p:grpSpPr bwMode="auto">
            <a:xfrm>
              <a:off x="3936" y="3214"/>
              <a:ext cx="144" cy="288"/>
              <a:chOff x="3936" y="3214"/>
              <a:chExt cx="144" cy="288"/>
            </a:xfrm>
          </p:grpSpPr>
          <p:grpSp>
            <p:nvGrpSpPr>
              <p:cNvPr id="26656" name="Group 11"/>
              <p:cNvGrpSpPr>
                <a:grpSpLocks/>
              </p:cNvGrpSpPr>
              <p:nvPr/>
            </p:nvGrpSpPr>
            <p:grpSpPr bwMode="auto">
              <a:xfrm>
                <a:off x="3936" y="3348"/>
                <a:ext cx="144" cy="154"/>
                <a:chOff x="3936" y="3302"/>
                <a:chExt cx="144" cy="154"/>
              </a:xfrm>
            </p:grpSpPr>
            <p:sp>
              <p:nvSpPr>
                <p:cNvPr id="26658" name="Rectangle 1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665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a</a:t>
                  </a:r>
                </a:p>
              </p:txBody>
            </p:sp>
          </p:grpSp>
          <p:sp>
            <p:nvSpPr>
              <p:cNvPr id="26657" name="Line 14"/>
              <p:cNvSpPr>
                <a:spLocks noChangeShapeType="1"/>
              </p:cNvSpPr>
              <p:nvPr/>
            </p:nvSpPr>
            <p:spPr bwMode="auto">
              <a:xfrm flipV="1">
                <a:off x="4004" y="321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6636" name="Group 15"/>
            <p:cNvGrpSpPr>
              <a:grpSpLocks/>
            </p:cNvGrpSpPr>
            <p:nvPr/>
          </p:nvGrpSpPr>
          <p:grpSpPr bwMode="auto">
            <a:xfrm>
              <a:off x="4080" y="2486"/>
              <a:ext cx="432" cy="227"/>
              <a:chOff x="4080" y="2486"/>
              <a:chExt cx="432" cy="227"/>
            </a:xfrm>
          </p:grpSpPr>
          <p:grpSp>
            <p:nvGrpSpPr>
              <p:cNvPr id="26652" name="Group 16"/>
              <p:cNvGrpSpPr>
                <a:grpSpLocks/>
              </p:cNvGrpSpPr>
              <p:nvPr/>
            </p:nvGrpSpPr>
            <p:grpSpPr bwMode="auto">
              <a:xfrm>
                <a:off x="4368" y="2486"/>
                <a:ext cx="144" cy="154"/>
                <a:chOff x="3936" y="3302"/>
                <a:chExt cx="144" cy="154"/>
              </a:xfrm>
            </p:grpSpPr>
            <p:sp>
              <p:nvSpPr>
                <p:cNvPr id="26654" name="Rectangle 1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665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b</a:t>
                  </a:r>
                </a:p>
              </p:txBody>
            </p:sp>
          </p:grpSp>
          <p:sp>
            <p:nvSpPr>
              <p:cNvPr id="26653" name="Line 19"/>
              <p:cNvSpPr>
                <a:spLocks noChangeShapeType="1"/>
              </p:cNvSpPr>
              <p:nvPr/>
            </p:nvSpPr>
            <p:spPr bwMode="auto">
              <a:xfrm flipH="1">
                <a:off x="4080" y="2569"/>
                <a:ext cx="288" cy="144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6637" name="Group 20"/>
            <p:cNvGrpSpPr>
              <a:grpSpLocks/>
            </p:cNvGrpSpPr>
            <p:nvPr/>
          </p:nvGrpSpPr>
          <p:grpSpPr bwMode="auto">
            <a:xfrm>
              <a:off x="3428" y="1838"/>
              <a:ext cx="576" cy="269"/>
              <a:chOff x="3428" y="1838"/>
              <a:chExt cx="576" cy="269"/>
            </a:xfrm>
          </p:grpSpPr>
          <p:grpSp>
            <p:nvGrpSpPr>
              <p:cNvPr id="26648" name="Group 21"/>
              <p:cNvGrpSpPr>
                <a:grpSpLocks/>
              </p:cNvGrpSpPr>
              <p:nvPr/>
            </p:nvGrpSpPr>
            <p:grpSpPr bwMode="auto">
              <a:xfrm>
                <a:off x="3428" y="1953"/>
                <a:ext cx="144" cy="154"/>
                <a:chOff x="3936" y="3302"/>
                <a:chExt cx="144" cy="154"/>
              </a:xfrm>
            </p:grpSpPr>
            <p:sp>
              <p:nvSpPr>
                <p:cNvPr id="266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665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c</a:t>
                  </a:r>
                </a:p>
              </p:txBody>
            </p:sp>
          </p:grpSp>
          <p:sp>
            <p:nvSpPr>
              <p:cNvPr id="26649" name="Line 24"/>
              <p:cNvSpPr>
                <a:spLocks noChangeShapeType="1"/>
              </p:cNvSpPr>
              <p:nvPr/>
            </p:nvSpPr>
            <p:spPr bwMode="auto">
              <a:xfrm flipV="1">
                <a:off x="3572" y="1838"/>
                <a:ext cx="432" cy="192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6638" name="Group 25"/>
            <p:cNvGrpSpPr>
              <a:grpSpLocks/>
            </p:cNvGrpSpPr>
            <p:nvPr/>
          </p:nvGrpSpPr>
          <p:grpSpPr bwMode="auto">
            <a:xfrm>
              <a:off x="2784" y="1468"/>
              <a:ext cx="576" cy="164"/>
              <a:chOff x="2784" y="1468"/>
              <a:chExt cx="576" cy="164"/>
            </a:xfrm>
          </p:grpSpPr>
          <p:grpSp>
            <p:nvGrpSpPr>
              <p:cNvPr id="26644" name="Group 26"/>
              <p:cNvGrpSpPr>
                <a:grpSpLocks/>
              </p:cNvGrpSpPr>
              <p:nvPr/>
            </p:nvGrpSpPr>
            <p:grpSpPr bwMode="auto">
              <a:xfrm>
                <a:off x="2784" y="1478"/>
                <a:ext cx="144" cy="154"/>
                <a:chOff x="3936" y="3302"/>
                <a:chExt cx="144" cy="154"/>
              </a:xfrm>
            </p:grpSpPr>
            <p:sp>
              <p:nvSpPr>
                <p:cNvPr id="26646" name="Rectangle 27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664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d</a:t>
                  </a:r>
                </a:p>
              </p:txBody>
            </p:sp>
          </p:grpSp>
          <p:sp>
            <p:nvSpPr>
              <p:cNvPr id="26645" name="Line 29"/>
              <p:cNvSpPr>
                <a:spLocks noChangeShapeType="1"/>
              </p:cNvSpPr>
              <p:nvPr/>
            </p:nvSpPr>
            <p:spPr bwMode="auto">
              <a:xfrm flipV="1">
                <a:off x="2928" y="1468"/>
                <a:ext cx="432" cy="68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6639" name="Group 30"/>
            <p:cNvGrpSpPr>
              <a:grpSpLocks/>
            </p:cNvGrpSpPr>
            <p:nvPr/>
          </p:nvGrpSpPr>
          <p:grpSpPr bwMode="auto">
            <a:xfrm>
              <a:off x="4489" y="1708"/>
              <a:ext cx="144" cy="490"/>
              <a:chOff x="4489" y="1708"/>
              <a:chExt cx="144" cy="490"/>
            </a:xfrm>
          </p:grpSpPr>
          <p:grpSp>
            <p:nvGrpSpPr>
              <p:cNvPr id="26640" name="Group 31"/>
              <p:cNvGrpSpPr>
                <a:grpSpLocks/>
              </p:cNvGrpSpPr>
              <p:nvPr/>
            </p:nvGrpSpPr>
            <p:grpSpPr bwMode="auto">
              <a:xfrm>
                <a:off x="4489" y="2044"/>
                <a:ext cx="144" cy="154"/>
                <a:chOff x="3936" y="3302"/>
                <a:chExt cx="144" cy="154"/>
              </a:xfrm>
            </p:grpSpPr>
            <p:sp>
              <p:nvSpPr>
                <p:cNvPr id="26642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6" y="3312"/>
                  <a:ext cx="144" cy="144"/>
                </a:xfrm>
                <a:prstGeom prst="rect">
                  <a:avLst/>
                </a:prstGeom>
                <a:solidFill>
                  <a:srgbClr val="6C18B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endParaRPr lang="en-GB" altLang="en-US" dirty="0"/>
                </a:p>
              </p:txBody>
            </p:sp>
            <p:sp>
              <p:nvSpPr>
                <p:cNvPr id="2664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936" y="3302"/>
                  <a:ext cx="144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ahoma" charset="0"/>
                      <a:ea typeface="ＭＳ Ｐゴシック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GB" altLang="en-US" sz="1400" dirty="0">
                      <a:solidFill>
                        <a:srgbClr val="FFFFFF"/>
                      </a:solidFill>
                      <a:latin typeface="Comic Sans MS" charset="0"/>
                    </a:rPr>
                    <a:t>e</a:t>
                  </a:r>
                </a:p>
              </p:txBody>
            </p:sp>
          </p:grpSp>
          <p:sp>
            <p:nvSpPr>
              <p:cNvPr id="26641" name="Line 34"/>
              <p:cNvSpPr>
                <a:spLocks noChangeShapeType="1"/>
              </p:cNvSpPr>
              <p:nvPr/>
            </p:nvSpPr>
            <p:spPr bwMode="auto">
              <a:xfrm flipV="1">
                <a:off x="4552" y="1708"/>
                <a:ext cx="76" cy="346"/>
              </a:xfrm>
              <a:prstGeom prst="line">
                <a:avLst/>
              </a:prstGeom>
              <a:noFill/>
              <a:ln w="9525">
                <a:solidFill>
                  <a:srgbClr val="6C18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6631" name="Group 35"/>
          <p:cNvGrpSpPr>
            <a:grpSpLocks/>
          </p:cNvGrpSpPr>
          <p:nvPr/>
        </p:nvGrpSpPr>
        <p:grpSpPr bwMode="auto">
          <a:xfrm>
            <a:off x="5829300" y="4800600"/>
            <a:ext cx="3086100" cy="990600"/>
            <a:chOff x="3672" y="3024"/>
            <a:chExt cx="1944" cy="624"/>
          </a:xfrm>
        </p:grpSpPr>
        <p:sp>
          <p:nvSpPr>
            <p:cNvPr id="26632" name="Rectangle 3"/>
            <p:cNvSpPr>
              <a:spLocks noChangeArrowheads="1"/>
            </p:cNvSpPr>
            <p:nvPr/>
          </p:nvSpPr>
          <p:spPr bwMode="auto">
            <a:xfrm>
              <a:off x="4704" y="3024"/>
              <a:ext cx="91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d. Fallopian tube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e. Ovary</a:t>
              </a:r>
              <a:endParaRPr lang="en-US" altLang="en-US" sz="1400" i="1" dirty="0">
                <a:latin typeface="Comic Sans MS" charset="0"/>
              </a:endParaRPr>
            </a:p>
          </p:txBody>
        </p:sp>
        <p:sp>
          <p:nvSpPr>
            <p:cNvPr id="26633" name="Rectangle 3"/>
            <p:cNvSpPr>
              <a:spLocks noChangeArrowheads="1"/>
            </p:cNvSpPr>
            <p:nvPr/>
          </p:nvSpPr>
          <p:spPr bwMode="auto">
            <a:xfrm>
              <a:off x="3672" y="3024"/>
              <a:ext cx="110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indent="1588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a. Vagina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b. Cervix</a:t>
              </a:r>
            </a:p>
            <a:p>
              <a:pPr algn="l" eaLnBrk="1" hangingPunct="1">
                <a:lnSpc>
                  <a:spcPts val="2200"/>
                </a:lnSpc>
                <a:buClr>
                  <a:schemeClr val="hlink"/>
                </a:buClr>
                <a:buSzPct val="65000"/>
                <a:buFont typeface="Wingdings" charset="2"/>
                <a:buNone/>
              </a:pPr>
              <a:r>
                <a:rPr lang="en-GB" altLang="en-US" sz="1400" i="1" dirty="0">
                  <a:latin typeface="Comic Sans MS" charset="0"/>
                </a:rPr>
                <a:t>c. Womb (uterus)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19027"/>
      </p:ext>
    </p:extLst>
  </p:cSld>
  <p:clrMapOvr>
    <a:masterClrMapping/>
  </p:clrMapOvr>
  <p:transition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MPj042304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MPj04230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7" name="Group 9"/>
          <p:cNvGrpSpPr>
            <a:grpSpLocks/>
          </p:cNvGrpSpPr>
          <p:nvPr/>
        </p:nvGrpSpPr>
        <p:grpSpPr bwMode="auto">
          <a:xfrm>
            <a:off x="0" y="5862638"/>
            <a:ext cx="9144000" cy="461962"/>
            <a:chOff x="0" y="3693"/>
            <a:chExt cx="5760" cy="291"/>
          </a:xfrm>
        </p:grpSpPr>
        <p:sp>
          <p:nvSpPr>
            <p:cNvPr id="27654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6C18B0"/>
                </a:gs>
                <a:gs pos="100000">
                  <a:srgbClr val="CFBDFF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dirty="0">
                <a:solidFill>
                  <a:srgbClr val="3A7AB5"/>
                </a:solidFill>
              </a:endParaRPr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104" y="3693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sz="2400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15  A Journey in Love - Year  5</a:t>
              </a:r>
              <a:r>
                <a:rPr lang="en-GB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27656" name="AutoShape 9">
            <a:hlinkClick r:id="rId5"/>
          </p:cNvPr>
          <p:cNvSpPr>
            <a:spLocks noChangeArrowheads="1"/>
          </p:cNvSpPr>
          <p:nvPr/>
        </p:nvSpPr>
        <p:spPr bwMode="auto">
          <a:xfrm>
            <a:off x="8610600" y="6400800"/>
            <a:ext cx="306388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r>
              <a:rPr lang="en-GB" altLang="en-US" sz="3600" i="1" dirty="0">
                <a:solidFill>
                  <a:srgbClr val="6C18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-128"/>
              </a:rPr>
              <a:t>These changes are a natural part of growing up</a:t>
            </a:r>
            <a:endParaRPr lang="en-GB" altLang="en-US" sz="4400" i="1" dirty="0">
              <a:solidFill>
                <a:srgbClr val="6C18B0"/>
              </a:solidFill>
              <a:effectLst/>
              <a:latin typeface="Comic Sans MS" charset="0"/>
              <a:ea typeface="ＭＳ Ｐゴシック" charset="-128"/>
            </a:endParaRPr>
          </a:p>
        </p:txBody>
      </p:sp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0" y="4114800"/>
            <a:ext cx="9144000" cy="1752600"/>
          </a:xfrm>
          <a:prstGeom prst="rect">
            <a:avLst/>
          </a:prstGeom>
          <a:solidFill>
            <a:srgbClr val="CF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>
              <a:solidFill>
                <a:srgbClr val="6C18B0"/>
              </a:solidFill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800100" y="4251325"/>
            <a:ext cx="75438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36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None/>
            </a:pPr>
            <a:r>
              <a:rPr lang="en-GB" altLang="en-US" sz="2800" i="1" dirty="0">
                <a:latin typeface="Comic Sans MS" charset="0"/>
              </a:rPr>
              <a:t>Physical changes from child to adult mean they bring the ability and potential to become a mother or father.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50000093"/>
      </p:ext>
    </p:extLst>
  </p:cSld>
  <p:clrMapOvr>
    <a:masterClrMapping/>
  </p:clrMapOvr>
  <p:transition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utoUpdateAnimBg="0"/>
      <p:bldP spid="276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1371600"/>
          </a:xfrm>
        </p:spPr>
        <p:txBody>
          <a:bodyPr/>
          <a:lstStyle/>
          <a:p>
            <a:pPr eaLnBrk="1" hangingPunct="1"/>
            <a:r>
              <a:rPr lang="en-GB" altLang="en-US" sz="6600" b="1" i="1" u="sng" dirty="0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Year Six</a:t>
            </a:r>
            <a:endParaRPr lang="en-US" altLang="en-US" sz="6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14600"/>
            <a:ext cx="5873750" cy="2381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The wonder of </a:t>
            </a:r>
          </a:p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God’s love in </a:t>
            </a:r>
          </a:p>
          <a:p>
            <a:pPr eaLnBrk="1" hangingPunct="1">
              <a:lnSpc>
                <a:spcPts val="5300"/>
              </a:lnSpc>
              <a:spcBef>
                <a:spcPct val="0"/>
              </a:spcBef>
              <a:buFont typeface="Wingdings" charset="2"/>
              <a:buNone/>
            </a:pPr>
            <a:r>
              <a:rPr lang="en-GB" altLang="en-US" sz="4400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creating new life</a:t>
            </a:r>
            <a:endParaRPr lang="en-US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A32B8C"/>
              </a:gs>
              <a:gs pos="100000">
                <a:srgbClr val="F5C0F8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sz="1600" dirty="0">
              <a:solidFill>
                <a:srgbClr val="3A7AB5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52600" y="5943600"/>
            <a:ext cx="571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  A Journey in Love - Year  6</a:t>
            </a:r>
            <a:endParaRPr lang="en-GB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3318" name="AutoShape 6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pic>
        <p:nvPicPr>
          <p:cNvPr id="115716" name="Picture 4" descr="MPj042308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2362200"/>
            <a:ext cx="2649537" cy="2667000"/>
          </a:xfrm>
          <a:prstGeom prst="rect">
            <a:avLst/>
          </a:prstGeom>
          <a:noFill/>
          <a:ln w="254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AutoShape 1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229600" y="6400800"/>
            <a:ext cx="234950" cy="254000"/>
          </a:xfrm>
          <a:custGeom>
            <a:avLst/>
            <a:gdLst>
              <a:gd name="T0" fmla="*/ 1277813 w 21600"/>
              <a:gd name="T1" fmla="*/ 0 h 21600"/>
              <a:gd name="T2" fmla="*/ 374234 w 21600"/>
              <a:gd name="T3" fmla="*/ 437386 h 21600"/>
              <a:gd name="T4" fmla="*/ 0 w 21600"/>
              <a:gd name="T5" fmla="*/ 1493426 h 21600"/>
              <a:gd name="T6" fmla="*/ 374234 w 21600"/>
              <a:gd name="T7" fmla="*/ 2549466 h 21600"/>
              <a:gd name="T8" fmla="*/ 1277813 w 21600"/>
              <a:gd name="T9" fmla="*/ 2986852 h 21600"/>
              <a:gd name="T10" fmla="*/ 2181391 w 21600"/>
              <a:gd name="T11" fmla="*/ 2549466 h 21600"/>
              <a:gd name="T12" fmla="*/ 2555625 w 21600"/>
              <a:gd name="T13" fmla="*/ 1493426 h 21600"/>
              <a:gd name="T14" fmla="*/ 2181391 w 21600"/>
              <a:gd name="T15" fmla="*/ 4373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70" y="13648"/>
                </a:moveTo>
                <a:cubicBezTo>
                  <a:pt x="17101" y="12760"/>
                  <a:pt x="17325" y="11786"/>
                  <a:pt x="17325" y="10800"/>
                </a:cubicBezTo>
                <a:cubicBezTo>
                  <a:pt x="17325" y="7196"/>
                  <a:pt x="14403" y="4275"/>
                  <a:pt x="10800" y="4275"/>
                </a:cubicBezTo>
                <a:cubicBezTo>
                  <a:pt x="9813" y="4274"/>
                  <a:pt x="8839" y="4498"/>
                  <a:pt x="7951" y="4929"/>
                </a:cubicBezTo>
                <a:close/>
                <a:moveTo>
                  <a:pt x="4929" y="7951"/>
                </a:moveTo>
                <a:cubicBezTo>
                  <a:pt x="4498" y="8839"/>
                  <a:pt x="4274" y="9813"/>
                  <a:pt x="4274" y="10799"/>
                </a:cubicBezTo>
                <a:cubicBezTo>
                  <a:pt x="4275" y="14403"/>
                  <a:pt x="7196" y="17325"/>
                  <a:pt x="10800" y="17325"/>
                </a:cubicBezTo>
                <a:cubicBezTo>
                  <a:pt x="11786" y="17325"/>
                  <a:pt x="12760" y="17101"/>
                  <a:pt x="13648" y="16670"/>
                </a:cubicBezTo>
                <a:close/>
              </a:path>
            </a:pathLst>
          </a:custGeom>
          <a:solidFill>
            <a:srgbClr val="CE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879565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313" y="798522"/>
            <a:ext cx="77755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RSE is the life long learning about physical, moral and emotional 	development. </a:t>
            </a:r>
          </a:p>
          <a:p>
            <a:pPr>
              <a:buFontTx/>
              <a:buChar char="•"/>
            </a:pPr>
            <a:endParaRPr lang="en-GB" altLang="en-US" sz="2800" dirty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It is the understanding of the importance 	of marriage for family life,</a:t>
            </a:r>
            <a:r>
              <a:rPr lang="en-GB" altLang="en-US" sz="2800" dirty="0">
                <a:solidFill>
                  <a:srgbClr val="0000FF"/>
                </a:solidFill>
              </a:rPr>
              <a:t> </a:t>
            </a: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stable and loving relationships, respect, love and 	care. </a:t>
            </a:r>
          </a:p>
          <a:p>
            <a:pPr>
              <a:buFontTx/>
              <a:buChar char="•"/>
            </a:pPr>
            <a:endParaRPr lang="en-GB" altLang="en-US" sz="2800" dirty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	It is also about the teaching of sex, sexuality and sexual health</a:t>
            </a:r>
            <a:r>
              <a:rPr lang="en-GB" altLang="en-US" sz="28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592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"/>
          <p:cNvSpPr>
            <a:spLocks noChangeArrowheads="1"/>
          </p:cNvSpPr>
          <p:nvPr/>
        </p:nvSpPr>
        <p:spPr bwMode="auto">
          <a:xfrm>
            <a:off x="609600" y="1295400"/>
            <a:ext cx="8077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 lIns="0" tIns="0" rIns="0" bIns="0"/>
          <a:lstStyle/>
          <a:p>
            <a:pPr eaLnBrk="1" hangingPunct="1"/>
            <a:r>
              <a:rPr lang="en-GB" altLang="en-US" b="1" i="1" dirty="0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Objectives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828800"/>
            <a:ext cx="7848600" cy="365760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Know that we are made to love</a:t>
            </a:r>
            <a:b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and to be loved.</a:t>
            </a:r>
            <a:b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endParaRPr lang="en-GB" altLang="en-US" i="1" dirty="0">
              <a:solidFill>
                <a:srgbClr val="A32B8C"/>
              </a:solidFill>
              <a:effectLst/>
              <a:latin typeface="Comic Sans MS" charset="0"/>
              <a:ea typeface="ＭＳ Ｐゴシック" charset="-128"/>
            </a:endParaRPr>
          </a:p>
          <a:p>
            <a:pPr eaLnBrk="1" hangingPunct="1">
              <a:buClr>
                <a:schemeClr val="bg1"/>
              </a:buClr>
            </a:pPr>
            <a: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Learn the proper ways in which we</a:t>
            </a:r>
            <a:b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show our love for one another and</a:t>
            </a:r>
            <a:b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</a:br>
            <a:r>
              <a:rPr lang="en-GB" altLang="en-US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for God.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gradFill rotWithShape="0">
            <a:gsLst>
              <a:gs pos="0">
                <a:srgbClr val="A32B8C"/>
              </a:gs>
              <a:gs pos="100000">
                <a:srgbClr val="F5C0F8"/>
              </a:gs>
            </a:gsLst>
            <a:lin ang="5400000" scaled="1"/>
          </a:gradFill>
          <a:ln w="9525">
            <a:solidFill>
              <a:schemeClr val="accent1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sz="1600" dirty="0">
              <a:solidFill>
                <a:srgbClr val="3A7AB5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52600" y="5943600"/>
            <a:ext cx="571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b="1" baseline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2  A Journey in Love - Year  6</a:t>
            </a:r>
            <a:endParaRPr lang="en-GB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4343" name="AutoShape 9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1462111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8"/>
          <p:cNvSpPr>
            <a:spLocks noChangeArrowheads="1"/>
          </p:cNvSpPr>
          <p:nvPr/>
        </p:nvSpPr>
        <p:spPr bwMode="auto">
          <a:xfrm>
            <a:off x="990600" y="11430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7813" y="1447800"/>
            <a:ext cx="2109787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God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Christian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Appropriate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Dignity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Sexuality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Intercourse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Fiancé</a:t>
            </a:r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5364" name="Rectangle 5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A32B8C"/>
                </a:gs>
                <a:gs pos="100000">
                  <a:srgbClr val="F5C0F8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sz="1600" dirty="0">
                <a:solidFill>
                  <a:srgbClr val="3A7AB5"/>
                </a:solidFill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3  A Journey in Love - Year  6</a:t>
              </a:r>
              <a:r>
                <a:rPr lang="en-GB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5366" name="AutoShape 7"/>
          <p:cNvSpPr>
            <a:spLocks noChangeArrowheads="1"/>
          </p:cNvSpPr>
          <p:nvPr/>
        </p:nvSpPr>
        <p:spPr bwMode="auto">
          <a:xfrm>
            <a:off x="5105400" y="1143000"/>
            <a:ext cx="3124200" cy="4267200"/>
          </a:xfrm>
          <a:prstGeom prst="roundRect">
            <a:avLst>
              <a:gd name="adj" fmla="val 16667"/>
            </a:avLst>
          </a:prstGeom>
          <a:solidFill>
            <a:srgbClr val="CFBDFF">
              <a:alpha val="50195"/>
            </a:srgbClr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4400" b="1" i="1" dirty="0">
                <a:solidFill>
                  <a:srgbClr val="A32B8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Keywords</a:t>
            </a:r>
            <a:endParaRPr lang="en-GB" alt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0" y="1676400"/>
            <a:ext cx="2233613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Fallopian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Conceive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Relationship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Uterus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Cervix</a:t>
            </a:r>
          </a:p>
          <a:p>
            <a:pPr eaLnBrk="1" hangingPunct="1">
              <a:lnSpc>
                <a:spcPct val="110000"/>
              </a:lnSpc>
              <a:buFont typeface="Wingdings" charset="2"/>
              <a:buNone/>
            </a:pPr>
            <a:r>
              <a:rPr lang="en-GB" altLang="en-US" b="1" i="1" dirty="0">
                <a:solidFill>
                  <a:srgbClr val="A32B8C"/>
                </a:solidFill>
                <a:effectLst/>
                <a:latin typeface="Comic Sans MS" charset="0"/>
                <a:ea typeface="ＭＳ Ｐゴシック" charset="-128"/>
              </a:rPr>
              <a:t>Marriage</a:t>
            </a:r>
          </a:p>
        </p:txBody>
      </p:sp>
      <p:sp>
        <p:nvSpPr>
          <p:cNvPr id="15369" name="AutoShape 11">
            <a:hlinkClick r:id="rId3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63308755"/>
      </p:ext>
    </p:extLst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2" name="Picture 28" descr="Circle of  Love.jpg                                            00001730&#10;G4_Nick-80                     C062B80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81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838200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3600" b="1" i="1" dirty="0">
                <a:solidFill>
                  <a:srgbClr val="A32B8C"/>
                </a:solidFill>
                <a:latin typeface="Comic Sans MS" charset="0"/>
                <a:ea typeface="ＭＳ Ｐゴシック" charset="-128"/>
              </a:rPr>
              <a:t>The circle of love and life</a:t>
            </a:r>
            <a:endParaRPr lang="en-US" altLang="en-US" sz="4800" dirty="0">
              <a:ea typeface="ＭＳ Ｐゴシック" charset="-128"/>
            </a:endParaRPr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0" y="5867400"/>
            <a:ext cx="9144000" cy="457200"/>
            <a:chOff x="0" y="3696"/>
            <a:chExt cx="5760" cy="288"/>
          </a:xfrm>
        </p:grpSpPr>
        <p:sp>
          <p:nvSpPr>
            <p:cNvPr id="16388" name="Rectangle 7"/>
            <p:cNvSpPr>
              <a:spLocks noChangeArrowheads="1"/>
            </p:cNvSpPr>
            <p:nvPr/>
          </p:nvSpPr>
          <p:spPr bwMode="auto">
            <a:xfrm>
              <a:off x="0" y="3696"/>
              <a:ext cx="5760" cy="288"/>
            </a:xfrm>
            <a:prstGeom prst="rect">
              <a:avLst/>
            </a:prstGeom>
            <a:gradFill rotWithShape="0">
              <a:gsLst>
                <a:gs pos="0">
                  <a:srgbClr val="A32B8C"/>
                </a:gs>
                <a:gs pos="100000">
                  <a:srgbClr val="F5C0F8"/>
                </a:gs>
              </a:gsLst>
              <a:lin ang="5400000" scaled="1"/>
            </a:gradFill>
            <a:ln w="9525">
              <a:solidFill>
                <a:schemeClr val="accent1"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endParaRPr lang="en-GB" altLang="en-US" sz="1600" dirty="0">
                <a:solidFill>
                  <a:srgbClr val="3A7AB5"/>
                </a:solidFill>
              </a:endParaRPr>
            </a:p>
          </p:txBody>
        </p:sp>
        <p:sp>
          <p:nvSpPr>
            <p:cNvPr id="6152" name="Text Box 8"/>
            <p:cNvSpPr txBox="1">
              <a:spLocks noChangeArrowheads="1"/>
            </p:cNvSpPr>
            <p:nvPr/>
          </p:nvSpPr>
          <p:spPr bwMode="auto">
            <a:xfrm>
              <a:off x="1104" y="3724"/>
              <a:ext cx="36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r>
                <a:rPr lang="en-GB" altLang="en-US" b="1" baseline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4  A Journey in Love - Year  6</a:t>
              </a:r>
              <a:r>
                <a:rPr lang="en-GB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</a:p>
          </p:txBody>
        </p:sp>
      </p:grpSp>
      <p:sp>
        <p:nvSpPr>
          <p:cNvPr id="16390" name="AutoShape 24">
            <a:hlinkClick r:id="rId4"/>
          </p:cNvPr>
          <p:cNvSpPr>
            <a:spLocks noChangeArrowheads="1"/>
          </p:cNvSpPr>
          <p:nvPr/>
        </p:nvSpPr>
        <p:spPr bwMode="auto">
          <a:xfrm>
            <a:off x="8580438" y="6400800"/>
            <a:ext cx="282575" cy="255588"/>
          </a:xfrm>
          <a:prstGeom prst="actionButtonHome">
            <a:avLst/>
          </a:prstGeom>
          <a:solidFill>
            <a:srgbClr val="CFBDFF"/>
          </a:solidFill>
          <a:ln w="9525">
            <a:solidFill>
              <a:srgbClr val="6C18B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endParaRPr lang="en-GB" altLang="en-US" dirty="0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14638" y="1371600"/>
            <a:ext cx="125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 dirty="0">
                <a:latin typeface="Comic Sans MS" charset="0"/>
              </a:rPr>
              <a:t>Marriage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957763" y="1371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 dirty="0">
                <a:latin typeface="Comic Sans MS" charset="0"/>
              </a:rPr>
              <a:t>‘Make love’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276600" y="2895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800" i="1" dirty="0">
                <a:solidFill>
                  <a:srgbClr val="A32B8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LOVE CIRCLE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103938" y="2362200"/>
            <a:ext cx="1184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 dirty="0">
                <a:latin typeface="Comic Sans MS" charset="0"/>
              </a:rPr>
              <a:t>New life</a:t>
            </a:r>
          </a:p>
          <a:p>
            <a:r>
              <a:rPr lang="en-GB" altLang="en-US" sz="2000" i="1" dirty="0">
                <a:latin typeface="Comic Sans MS" charset="0"/>
              </a:rPr>
              <a:t>and love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767388" y="3810000"/>
            <a:ext cx="1736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 dirty="0">
                <a:latin typeface="Comic Sans MS" charset="0"/>
              </a:rPr>
              <a:t>Self-centred</a:t>
            </a:r>
          </a:p>
          <a:p>
            <a:r>
              <a:rPr lang="en-GB" altLang="en-US" sz="2000" i="1" dirty="0">
                <a:latin typeface="Comic Sans MS" charset="0"/>
              </a:rPr>
              <a:t>love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711325" y="22860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2000" i="1" dirty="0">
                <a:latin typeface="Comic Sans MS" charset="0"/>
              </a:rPr>
              <a:t>Choosing </a:t>
            </a:r>
          </a:p>
          <a:p>
            <a:r>
              <a:rPr lang="en-GB" altLang="en-US" sz="2000" i="1" dirty="0">
                <a:latin typeface="Comic Sans MS" charset="0"/>
              </a:rPr>
              <a:t>a fiancé(e)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890713" y="3848100"/>
            <a:ext cx="16351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2000" i="1" dirty="0">
                <a:latin typeface="Comic Sans MS" charset="0"/>
              </a:rPr>
              <a:t>First signs </a:t>
            </a:r>
          </a:p>
          <a:p>
            <a:pPr>
              <a:lnSpc>
                <a:spcPct val="80000"/>
              </a:lnSpc>
            </a:pPr>
            <a:r>
              <a:rPr lang="en-GB" altLang="en-US" sz="2000" i="1" dirty="0">
                <a:latin typeface="Comic Sans MS" charset="0"/>
              </a:rPr>
              <a:t>of romantic </a:t>
            </a:r>
          </a:p>
          <a:p>
            <a:pPr>
              <a:lnSpc>
                <a:spcPct val="80000"/>
              </a:lnSpc>
            </a:pPr>
            <a:r>
              <a:rPr lang="en-GB" altLang="en-US" sz="2000" i="1" dirty="0">
                <a:latin typeface="Comic Sans MS" charset="0"/>
              </a:rPr>
              <a:t>love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3638550" y="5032375"/>
            <a:ext cx="1781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2000" i="1" dirty="0">
                <a:latin typeface="Comic Sans MS" charset="0"/>
              </a:rPr>
              <a:t>Give and take</a:t>
            </a:r>
          </a:p>
          <a:p>
            <a:pPr>
              <a:lnSpc>
                <a:spcPct val="80000"/>
              </a:lnSpc>
            </a:pPr>
            <a:r>
              <a:rPr lang="en-GB" altLang="en-US" sz="2000" i="1" dirty="0">
                <a:latin typeface="Comic Sans MS" charset="0"/>
              </a:rPr>
              <a:t>of love</a:t>
            </a:r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8169275" y="5334000"/>
            <a:ext cx="625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en-GB" altLang="en-US" sz="1400" i="1" dirty="0">
                <a:solidFill>
                  <a:srgbClr val="A32B8C"/>
                </a:solidFill>
                <a:latin typeface="Comic Sans MS" charset="0"/>
              </a:rPr>
              <a:t>‘click’</a:t>
            </a:r>
          </a:p>
        </p:txBody>
      </p:sp>
    </p:spTree>
    <p:extLst>
      <p:ext uri="{BB962C8B-B14F-4D97-AF65-F5344CB8AC3E}">
        <p14:creationId xmlns:p14="http://schemas.microsoft.com/office/powerpoint/2010/main" val="6937136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utoUpdateAnimBg="0"/>
      <p:bldP spid="6158" grpId="0" autoUpdateAnimBg="0"/>
      <p:bldP spid="6159" grpId="0"/>
      <p:bldP spid="6160" grpId="0" autoUpdateAnimBg="0"/>
      <p:bldP spid="6161" grpId="0" autoUpdateAnimBg="0"/>
      <p:bldP spid="6162" grpId="0" autoUpdateAnimBg="0"/>
      <p:bldP spid="6165" grpId="0" autoUpdateAnimBg="0"/>
      <p:bldP spid="6166" grpId="0" autoUpdateAnimBg="0"/>
      <p:bldP spid="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to make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Whole class teaching – reception to Year 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to be taught in single age classes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year 6 will be taught as a whole class but there will be Opportunities for single sex groups FOR QUESTIONS TO BE ANSWERED BY a TEACHER.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CATHOLIC SCHOOL, WE DO NOT TEACH ABOUT CONTRACEPTION. IT IS THE RESPONSIBILITY OF PARENTS TO SHARE THIS INFORMATION AS THEY SEE APPROPRIATE.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3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 dirty="0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	The central message of the Christian faith is love.  The central message of our rse teaching is love.</a:t>
            </a:r>
          </a:p>
          <a:p>
            <a:pPr algn="ctr">
              <a:buFontTx/>
              <a:buNone/>
            </a:pPr>
            <a:endParaRPr lang="en-GB" altLang="en-US" dirty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“My commandment is this: love one another, just as I have loved you”</a:t>
            </a:r>
          </a:p>
          <a:p>
            <a:pPr algn="ctr">
              <a:buFontTx/>
              <a:buNone/>
            </a:pPr>
            <a:endParaRPr lang="en-GB" altLang="en-US" dirty="0">
              <a:solidFill>
                <a:srgbClr val="0000FF"/>
              </a:solidFill>
            </a:endParaRPr>
          </a:p>
          <a:p>
            <a:pPr algn="r"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John 15:12</a:t>
            </a:r>
          </a:p>
        </p:txBody>
      </p:sp>
    </p:spTree>
    <p:extLst>
      <p:ext uri="{BB962C8B-B14F-4D97-AF65-F5344CB8AC3E}">
        <p14:creationId xmlns:p14="http://schemas.microsoft.com/office/powerpoint/2010/main" val="185976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 dirty="0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altLang="en-US" sz="2400" dirty="0">
                <a:solidFill>
                  <a:srgbClr val="0000FF"/>
                </a:solidFill>
              </a:rPr>
              <a:t>Approved by the Diocese, the programme teaches that: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The journey begins at the moment of our conception </a:t>
            </a:r>
            <a:r>
              <a:rPr lang="en-GB" altLang="en-US" sz="2400" i="1" dirty="0">
                <a:solidFill>
                  <a:srgbClr val="0000FF"/>
                </a:solidFill>
              </a:rPr>
              <a:t>God is at the heart of love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 i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Puberty can be an extremely confusing time for children, our message will be that </a:t>
            </a:r>
            <a:r>
              <a:rPr lang="en-GB" altLang="en-US" sz="2400" i="1" dirty="0">
                <a:solidFill>
                  <a:srgbClr val="0000FF"/>
                </a:solidFill>
              </a:rPr>
              <a:t>even in this confusion, God is there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400" i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dirty="0">
                <a:solidFill>
                  <a:srgbClr val="0000FF"/>
                </a:solidFill>
              </a:rPr>
              <a:t>The Sacrament of marriage publicly declares the commitment of each spouse to the other permanently in the acknowledgement that it is God-given</a:t>
            </a:r>
          </a:p>
        </p:txBody>
      </p:sp>
    </p:spTree>
    <p:extLst>
      <p:ext uri="{BB962C8B-B14F-4D97-AF65-F5344CB8AC3E}">
        <p14:creationId xmlns:p14="http://schemas.microsoft.com/office/powerpoint/2010/main" val="43807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i="1" dirty="0">
                <a:solidFill>
                  <a:srgbClr val="0000FF"/>
                </a:solidFill>
              </a:rPr>
              <a:t>A Journey in Love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The programme is made up of 4 areas: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Physical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Social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Emotional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Intellectual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00FF"/>
                </a:solidFill>
              </a:rPr>
              <a:t>Each area is broken down into: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Activities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Pause &amp; Reflect</a:t>
            </a:r>
          </a:p>
          <a:p>
            <a:r>
              <a:rPr lang="en-GB" altLang="en-US" dirty="0">
                <a:solidFill>
                  <a:srgbClr val="0000FF"/>
                </a:solidFill>
              </a:rPr>
              <a:t>Prayer</a:t>
            </a:r>
          </a:p>
          <a:p>
            <a:pPr>
              <a:buFontTx/>
              <a:buNone/>
            </a:pPr>
            <a:endParaRPr lang="en-GB" altLang="en-US" sz="26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00FF"/>
                </a:solidFill>
              </a:rPr>
              <a:t>Reception</a:t>
            </a:r>
            <a:br>
              <a:rPr lang="en-GB" altLang="en-US" dirty="0"/>
            </a:br>
            <a:endParaRPr lang="en-GB" alt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Children know and understand that God has made them unique and that although we are all different we are all special to him.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600" b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600" b="1" dirty="0">
                <a:solidFill>
                  <a:srgbClr val="0000FF"/>
                </a:solidFill>
              </a:rPr>
              <a:t>Examples of Reception activities: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2600" b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A graph of eye colours</a:t>
            </a:r>
          </a:p>
          <a:p>
            <a:pPr>
              <a:lnSpc>
                <a:spcPct val="9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Why was I given my name?</a:t>
            </a:r>
          </a:p>
          <a:p>
            <a:pPr>
              <a:lnSpc>
                <a:spcPct val="9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Who are my friends?</a:t>
            </a:r>
          </a:p>
          <a:p>
            <a:pPr>
              <a:lnSpc>
                <a:spcPct val="9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I grew for 9 months in my mummy’s tummy, Jesus grew for 9 months in Mary’s womb</a:t>
            </a:r>
          </a:p>
        </p:txBody>
      </p:sp>
    </p:spTree>
    <p:extLst>
      <p:ext uri="{BB962C8B-B14F-4D97-AF65-F5344CB8AC3E}">
        <p14:creationId xmlns:p14="http://schemas.microsoft.com/office/powerpoint/2010/main" val="92594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00FF"/>
                </a:solidFill>
              </a:rPr>
              <a:t>Year 1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en-US" sz="2600" dirty="0">
                <a:solidFill>
                  <a:srgbClr val="0000FF"/>
                </a:solidFill>
              </a:rPr>
              <a:t>	Children know and understand that they are growing and developing as members of their own family and God’s family.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600" b="1" dirty="0">
                <a:solidFill>
                  <a:srgbClr val="0000FF"/>
                </a:solidFill>
              </a:rPr>
              <a:t>Examples of Year 1 activities: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en-US" sz="26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Draw a picture of my family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How old was I when I learned to crawl, speak etc.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How can I help at home?</a:t>
            </a:r>
          </a:p>
          <a:p>
            <a:pPr>
              <a:lnSpc>
                <a:spcPct val="80000"/>
              </a:lnSpc>
            </a:pPr>
            <a:r>
              <a:rPr lang="en-GB" altLang="en-US" sz="2600" dirty="0">
                <a:solidFill>
                  <a:srgbClr val="0000FF"/>
                </a:solidFill>
              </a:rPr>
              <a:t>We are members of God’s family</a:t>
            </a:r>
          </a:p>
        </p:txBody>
      </p:sp>
    </p:spTree>
    <p:extLst>
      <p:ext uri="{BB962C8B-B14F-4D97-AF65-F5344CB8AC3E}">
        <p14:creationId xmlns:p14="http://schemas.microsoft.com/office/powerpoint/2010/main" val="168137758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772</TotalTime>
  <Words>1990</Words>
  <Application>Microsoft Office PowerPoint</Application>
  <PresentationFormat>On-screen Show (4:3)</PresentationFormat>
  <Paragraphs>366</Paragraphs>
  <Slides>43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ＭＳ Ｐゴシック</vt:lpstr>
      <vt:lpstr>Arial</vt:lpstr>
      <vt:lpstr>Calibri</vt:lpstr>
      <vt:lpstr>Comic Sans MS</vt:lpstr>
      <vt:lpstr>Helvetica</vt:lpstr>
      <vt:lpstr>Tahoma</vt:lpstr>
      <vt:lpstr>Times New Roman</vt:lpstr>
      <vt:lpstr>Tw Cen MT</vt:lpstr>
      <vt:lpstr>Wingdings</vt:lpstr>
      <vt:lpstr>Droplet</vt:lpstr>
      <vt:lpstr>Parent’s RSE INFORMATION</vt:lpstr>
      <vt:lpstr>Relationships and sex education</vt:lpstr>
      <vt:lpstr>PowerPoint Presentation</vt:lpstr>
      <vt:lpstr>PowerPoint Presentation</vt:lpstr>
      <vt:lpstr>A Journey in Love</vt:lpstr>
      <vt:lpstr>A Journey in Love</vt:lpstr>
      <vt:lpstr>A Journey in Love</vt:lpstr>
      <vt:lpstr>Reception </vt:lpstr>
      <vt:lpstr>Year 1</vt:lpstr>
      <vt:lpstr>Year 2</vt:lpstr>
      <vt:lpstr>Year 3</vt:lpstr>
      <vt:lpstr>Year 4</vt:lpstr>
      <vt:lpstr>Year 5</vt:lpstr>
      <vt:lpstr>Year 6</vt:lpstr>
      <vt:lpstr>Reception</vt:lpstr>
      <vt:lpstr>Objective</vt:lpstr>
      <vt:lpstr>PowerPoint Presentation</vt:lpstr>
      <vt:lpstr>Year  Four</vt:lpstr>
      <vt:lpstr>Objectives</vt:lpstr>
      <vt:lpstr>Keywords</vt:lpstr>
      <vt:lpstr>PHYSICAL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Five</vt:lpstr>
      <vt:lpstr>Objectives</vt:lpstr>
      <vt:lpstr>Physical and Intellectual</vt:lpstr>
      <vt:lpstr>PowerPoint Presentation</vt:lpstr>
      <vt:lpstr>Physical changes in boys</vt:lpstr>
      <vt:lpstr>Physical changes in boys continued</vt:lpstr>
      <vt:lpstr>Physical changes in girls</vt:lpstr>
      <vt:lpstr>Menstruation</vt:lpstr>
      <vt:lpstr>PowerPoint Presentation</vt:lpstr>
      <vt:lpstr>PowerPoint Presentation</vt:lpstr>
      <vt:lpstr>PowerPoint Presentation</vt:lpstr>
      <vt:lpstr>Year Six</vt:lpstr>
      <vt:lpstr>Objectives</vt:lpstr>
      <vt:lpstr>PowerPoint Presentation</vt:lpstr>
      <vt:lpstr>The circle of love and life</vt:lpstr>
      <vt:lpstr>Considerations to make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Staff meeting</dc:title>
  <dc:creator>David Delaney</dc:creator>
  <cp:lastModifiedBy>Gill Murphy</cp:lastModifiedBy>
  <cp:revision>26</cp:revision>
  <dcterms:created xsi:type="dcterms:W3CDTF">2016-01-05T18:54:43Z</dcterms:created>
  <dcterms:modified xsi:type="dcterms:W3CDTF">2024-06-21T14:05:58Z</dcterms:modified>
</cp:coreProperties>
</file>